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86AEC-4BFC-4DE2-92E6-68BCABBBF14F}" v="6" dt="2021-11-29T14:10:26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595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954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220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7125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4908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2282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8226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67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366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50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72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40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916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78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431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854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951AF-4A54-4F18-897A-FB37FF249F7E}" type="datetimeFigureOut">
              <a:rPr lang="sv-SE" smtClean="0"/>
              <a:t>2022-01-15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7FA1A3-5F93-41D9-A715-61BBC6637B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07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7FD31B-B381-440C-9EE2-BD7E65B631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Fritidsledarutbildningen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CEE1E87-838F-45A3-92C8-76B818C81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Första kullen – FL21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7BA574B-D92C-4EF0-B855-CEE32C11915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531" y="6189235"/>
            <a:ext cx="1249680" cy="48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70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A659D9-9D06-4433-8FA8-2E713F5E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Utbildningens uppbyggnad och 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4D5179-4332-4EA3-99B6-C6CDE8AA0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Tvåårig eftergymnasial utbildning </a:t>
            </a:r>
          </a:p>
          <a:p>
            <a:r>
              <a:rPr lang="sv-SE" dirty="0"/>
              <a:t>13 veckor APL, termin 1, 2 och 4. (3+3+7)</a:t>
            </a:r>
          </a:p>
          <a:p>
            <a:r>
              <a:rPr lang="sv-SE" dirty="0"/>
              <a:t>Sju ämnesområden:</a:t>
            </a:r>
          </a:p>
          <a:p>
            <a:pPr lvl="1"/>
            <a:r>
              <a:rPr lang="sv-SE" dirty="0"/>
              <a:t>Människans växande och livsvillkor, 10 v</a:t>
            </a:r>
          </a:p>
          <a:p>
            <a:pPr lvl="1"/>
            <a:r>
              <a:rPr lang="sv-SE" dirty="0"/>
              <a:t>Samhälle, fritidskultur och fritidsarbete, 10 v</a:t>
            </a:r>
          </a:p>
          <a:p>
            <a:pPr lvl="1"/>
            <a:r>
              <a:rPr lang="sv-SE" dirty="0"/>
              <a:t>Pedagogik och ledarskap, 10 v</a:t>
            </a:r>
          </a:p>
          <a:p>
            <a:pPr lvl="1"/>
            <a:r>
              <a:rPr lang="sv-SE" dirty="0"/>
              <a:t>Fritidsarbetets metodik, 10 v</a:t>
            </a:r>
          </a:p>
          <a:p>
            <a:pPr lvl="1"/>
            <a:r>
              <a:rPr lang="sv-SE" dirty="0"/>
              <a:t>Fritiden som forskningsfält, 10 v</a:t>
            </a:r>
          </a:p>
          <a:p>
            <a:pPr lvl="1"/>
            <a:r>
              <a:rPr lang="sv-SE" dirty="0"/>
              <a:t>Pedagogisk professionell utveckling, 12 v</a:t>
            </a:r>
          </a:p>
          <a:p>
            <a:pPr lvl="1"/>
            <a:r>
              <a:rPr lang="sv-SE" dirty="0"/>
              <a:t>Lokal profil, 8 v</a:t>
            </a:r>
          </a:p>
          <a:p>
            <a:pPr lvl="1"/>
            <a:r>
              <a:rPr lang="sv-SE" dirty="0"/>
              <a:t>(Lokal fördjupning 10 v)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1C105C5-CBA3-485C-9771-311464C6F9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531" y="6189235"/>
            <a:ext cx="1249680" cy="48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998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2BED2-8C12-428B-A030-F0A6E2669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297609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sv-SE" dirty="0"/>
              <a:t>Stadsdelsarbete, delaktighet och lokal organisering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0C909A-67CA-4FF3-B23A-2D2704CE3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921352"/>
            <a:ext cx="8915399" cy="1126283"/>
          </a:xfrm>
        </p:spPr>
        <p:txBody>
          <a:bodyPr/>
          <a:lstStyle/>
          <a:p>
            <a:r>
              <a:rPr lang="sv-SE" dirty="0"/>
              <a:t>Lokal profil för fritidsledarutbildningen vid Västerås folkhögskola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1568D2D-99B3-47C6-A7D2-5B2B13B20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1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D4FEED-01A9-4C7D-9F37-0462D074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innebär vår lokala profil?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AEC863-810D-49D2-9FA5-A98BEC6DC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88840"/>
            <a:ext cx="8915400" cy="4222381"/>
          </a:xfrm>
        </p:spPr>
        <p:txBody>
          <a:bodyPr>
            <a:normAutofit lnSpcReduction="10000"/>
          </a:bodyPr>
          <a:lstStyle/>
          <a:p>
            <a:r>
              <a:rPr lang="sv-SE" dirty="0"/>
              <a:t>Kunna arbeta med att skapa delaktighet och lokal organisering i stadsdelen eller området.</a:t>
            </a:r>
          </a:p>
          <a:p>
            <a:r>
              <a:rPr lang="sv-SE" dirty="0"/>
              <a:t>Stödja ett lokalsamhälle eller en grupp människor att utvecklas av egen kraft och utifrån egna förutsättningar.</a:t>
            </a:r>
          </a:p>
          <a:p>
            <a:r>
              <a:rPr lang="sv-SE" dirty="0"/>
              <a:t>Ha förståelse för att ingen enskild verksamhet eller organisation ensam kan lösa samhällets eller en stadsdels utmaningar.</a:t>
            </a:r>
          </a:p>
          <a:p>
            <a:r>
              <a:rPr lang="sv-SE" b="1" dirty="0"/>
              <a:t>Viktiga utgångspunkter är:</a:t>
            </a:r>
          </a:p>
          <a:p>
            <a:r>
              <a:rPr lang="sv-SE" dirty="0"/>
              <a:t>Människors egna resurser och engagemang.</a:t>
            </a:r>
          </a:p>
          <a:p>
            <a:r>
              <a:rPr lang="sv-SE" dirty="0"/>
              <a:t>Deltagande demokrati i teori och praktik.</a:t>
            </a:r>
          </a:p>
          <a:p>
            <a:r>
              <a:rPr lang="sv-SE" dirty="0"/>
              <a:t>Stadsdelens och dess invånares intressen.</a:t>
            </a:r>
          </a:p>
          <a:p>
            <a:r>
              <a:rPr lang="sv-SE" dirty="0"/>
              <a:t>Samverkan, samarbete, nätverkande mellan civilsamhälle, offentlig sektor och näringsliv.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8331DBA-EE97-44A2-9BE1-77CD79782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93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167C0E-A08E-4590-AA9A-6669C723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Kunskaper efter utbildning (kännedom, inblick)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55BD79-2363-4966-B6B7-CEE481B3A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Stadsdelsarbete och lokal organisering som arbets- och forskningsfält.</a:t>
            </a:r>
          </a:p>
          <a:p>
            <a:r>
              <a:rPr lang="sv-SE" dirty="0"/>
              <a:t>Förtrogen med processer som ingår i arbetet med människors delaktighet och lokal organisering.</a:t>
            </a:r>
          </a:p>
          <a:p>
            <a:r>
              <a:rPr lang="sv-SE" dirty="0"/>
              <a:t>Vilka resurser och möjligheter som finns i form av människor, tid och ekonomi för ett lokalt förändringsarbete där </a:t>
            </a:r>
            <a:r>
              <a:rPr lang="sv-SE" dirty="0" err="1"/>
              <a:t>empowerment</a:t>
            </a:r>
            <a:r>
              <a:rPr lang="sv-SE" dirty="0"/>
              <a:t> och delaktighet är viktiga utgångspunkter.</a:t>
            </a:r>
          </a:p>
          <a:p>
            <a:r>
              <a:rPr lang="sv-SE" dirty="0"/>
              <a:t>Bedöma när samverkan, samarbete och nätverkande är effektivast och formerna för detta.</a:t>
            </a:r>
          </a:p>
          <a:p>
            <a:r>
              <a:rPr lang="sv-SE" dirty="0"/>
              <a:t>Hur gemensamma mål och utmaningar skapas.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EB392A4-E875-421A-8C58-59722CE18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2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78F4F4-FDD6-40E3-91D6-1EB30F7A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Färdigheter (förmågor, skickligheter, </a:t>
            </a:r>
            <a:r>
              <a:rPr lang="sv-SE" i="1" dirty="0" err="1"/>
              <a:t>skills</a:t>
            </a:r>
            <a:r>
              <a:rPr lang="sv-SE" dirty="0"/>
              <a:t>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2FD73A-0E57-4E72-BBC2-C870DF29A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Planera, kartlägga, utföra, utvärdera, dokumentera och vidareutveckla ett arbete i stadsdelen tillsammans med invånarna och andra aktörer.</a:t>
            </a:r>
          </a:p>
          <a:p>
            <a:r>
              <a:rPr lang="sv-SE" dirty="0"/>
              <a:t>Identifiera behov tillsammans med målgrupper.</a:t>
            </a:r>
          </a:p>
          <a:p>
            <a:r>
              <a:rPr lang="sv-SE" dirty="0"/>
              <a:t>Utveckla forum och mötesplatser för att skapa delaktighet och möjligheter för handling.</a:t>
            </a:r>
          </a:p>
          <a:p>
            <a:r>
              <a:rPr lang="sv-SE" dirty="0"/>
              <a:t>Arbetssätt som främjar dialog och utvecklar egenorganisering.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48EDF30-9469-4A5E-8C41-B45A46414F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84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E6011-5ECD-4363-B125-274344BA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Kompetens (kvalifikationer, sakkunskap)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4D203F-9C98-4CA5-B2D9-F6323B56C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Förtrogen med metoder i arbetet med lokal organisering, delaktighet och egenorganisering.</a:t>
            </a:r>
          </a:p>
          <a:p>
            <a:r>
              <a:rPr lang="sv-SE" dirty="0"/>
              <a:t>Känner till metoder att kartlägga och dokumentera sitt arbete.</a:t>
            </a:r>
          </a:p>
          <a:p>
            <a:r>
              <a:rPr lang="sv-SE" dirty="0"/>
              <a:t>Kan samverka med andra professioner på ett långsiktigt, effektivt och ändamålsenligt sätt för att stärka de boende och stadsdelen.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5F3BC26-99B6-4B2B-8DAE-2AEF490BED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4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BBB8AC-6C20-4729-B94A-58BB535A5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Utbildningsområdets upplägg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1F26D4-3C02-4D08-9FAB-83691A71E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2631"/>
            <a:ext cx="8915400" cy="477333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Samverkan, samarbete, nätverkande mellan civilsamhälle, offentlig sektor och näringsliv. </a:t>
            </a:r>
          </a:p>
          <a:p>
            <a:pPr lvl="1"/>
            <a:r>
              <a:rPr lang="sv-SE" dirty="0"/>
              <a:t>Termin 1 och 2</a:t>
            </a:r>
          </a:p>
          <a:p>
            <a:pPr lvl="1"/>
            <a:r>
              <a:rPr lang="sv-SE" dirty="0"/>
              <a:t>Litteratur: Samhällsarbete + rapporter</a:t>
            </a:r>
          </a:p>
          <a:p>
            <a:r>
              <a:rPr lang="sv-SE" dirty="0"/>
              <a:t>Människors egna resurser och engagemang.</a:t>
            </a:r>
          </a:p>
          <a:p>
            <a:pPr lvl="1"/>
            <a:r>
              <a:rPr lang="sv-SE" dirty="0"/>
              <a:t>Termin 2</a:t>
            </a:r>
          </a:p>
          <a:p>
            <a:pPr lvl="1"/>
            <a:r>
              <a:rPr lang="sv-SE" dirty="0"/>
              <a:t>Litteratur: Samhällsarbete, När betongen rätar sin rygg + rapporter</a:t>
            </a:r>
          </a:p>
          <a:p>
            <a:r>
              <a:rPr lang="sv-SE" dirty="0"/>
              <a:t>Deltagande demokrati i teori och praktik.</a:t>
            </a:r>
          </a:p>
          <a:p>
            <a:pPr lvl="1"/>
            <a:r>
              <a:rPr lang="sv-SE" dirty="0"/>
              <a:t>Termin 3</a:t>
            </a:r>
          </a:p>
          <a:p>
            <a:pPr lvl="1"/>
            <a:r>
              <a:rPr lang="sv-SE" dirty="0"/>
              <a:t>Litteratur: Samhällsarbete, rapporter + kompendium</a:t>
            </a:r>
          </a:p>
          <a:p>
            <a:r>
              <a:rPr lang="sv-SE" dirty="0"/>
              <a:t>Stadsdelens och dess invånares intressen </a:t>
            </a:r>
          </a:p>
          <a:p>
            <a:pPr lvl="1"/>
            <a:r>
              <a:rPr lang="sv-SE" dirty="0"/>
              <a:t>Termin 3 + 4</a:t>
            </a:r>
          </a:p>
          <a:p>
            <a:pPr lvl="1"/>
            <a:r>
              <a:rPr lang="sv-SE" dirty="0"/>
              <a:t>Litteratur: Samhällsarbete, kartläggningar, statistik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48BADA-EA46-4C4D-9567-9D2A7893D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191606"/>
            <a:ext cx="1322593" cy="5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3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nga">
  <a:themeElements>
    <a:clrScheme name="Slin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n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n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8284</TotalTime>
  <Words>442</Words>
  <Application>Microsoft Office PowerPoint</Application>
  <PresentationFormat>Bredbild</PresentationFormat>
  <Paragraphs>55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Slinga</vt:lpstr>
      <vt:lpstr>Fritidsledarutbildningen </vt:lpstr>
      <vt:lpstr>Utbildningens uppbyggnad och innehåll</vt:lpstr>
      <vt:lpstr>Stadsdelsarbete, delaktighet och lokal organisering</vt:lpstr>
      <vt:lpstr>Vad innebär vår lokala profil?</vt:lpstr>
      <vt:lpstr>Kunskaper efter utbildning (kännedom, inblick)</vt:lpstr>
      <vt:lpstr>Färdigheter (förmågor, skickligheter, skills)</vt:lpstr>
      <vt:lpstr>Kompetens (kvalifikationer, sakkunskap)</vt:lpstr>
      <vt:lpstr>Utbildningsområdets upplägg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Stadsdelsarbete, delaktighet och lokal organisering</dc:title>
  <dc:creator>Irja Holtter</dc:creator>
  <cp:lastModifiedBy>Lisa Ingestad</cp:lastModifiedBy>
  <cp:revision>4</cp:revision>
  <cp:lastPrinted>2021-10-26T05:43:35Z</cp:lastPrinted>
  <dcterms:created xsi:type="dcterms:W3CDTF">2021-10-11T13:11:52Z</dcterms:created>
  <dcterms:modified xsi:type="dcterms:W3CDTF">2022-01-15T13:47:13Z</dcterms:modified>
</cp:coreProperties>
</file>