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8" r:id="rId3"/>
    <p:sldId id="321" r:id="rId4"/>
    <p:sldId id="322" r:id="rId5"/>
    <p:sldId id="323" r:id="rId6"/>
    <p:sldId id="328" r:id="rId7"/>
    <p:sldId id="329" r:id="rId8"/>
    <p:sldId id="339" r:id="rId9"/>
    <p:sldId id="340" r:id="rId10"/>
  </p:sldIdLst>
  <p:sldSz cx="9144000" cy="6858000" type="screen4x3"/>
  <p:notesSz cx="6889750" cy="100218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C77"/>
    <a:srgbClr val="3E7B7A"/>
    <a:srgbClr val="CC3300"/>
    <a:srgbClr val="FC5104"/>
    <a:srgbClr val="660066"/>
    <a:srgbClr val="006600"/>
    <a:srgbClr val="163132"/>
    <a:srgbClr val="FFFFFF"/>
    <a:srgbClr val="003300"/>
    <a:srgbClr val="76B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8DB12-F5FA-484F-B779-0387CBE99920}" v="1" dt="2022-09-07T15:47:10.801"/>
    <p1510:client id="{494D3953-C724-4430-99EE-D9DAE5B02FAD}" v="240" dt="2021-11-08T11:12:00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1" autoAdjust="0"/>
  </p:normalViewPr>
  <p:slideViewPr>
    <p:cSldViewPr>
      <p:cViewPr varScale="1">
        <p:scale>
          <a:sx n="117" d="100"/>
          <a:sy n="117" d="100"/>
        </p:scale>
        <p:origin x="14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C61BDC6-6124-4A11-B025-8B08C6C52B73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A1E1A875-C074-49BD-B2F9-B4090B6DDB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078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6157159-C4F2-4CE0-B64F-56D1360E20F8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7DD47FD6-7A26-4E71-87DA-979A4AD6D1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091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47FD6-7A26-4E71-87DA-979A4AD6D1D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195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5769-35A4-4561-99D8-75673D9DE8B8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78C4-6587-4151-B32B-24AE90F03F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764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5769-35A4-4561-99D8-75673D9DE8B8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78C4-6587-4151-B32B-24AE90F03F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846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5769-35A4-4561-99D8-75673D9DE8B8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78C4-6587-4151-B32B-24AE90F03F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46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5769-35A4-4561-99D8-75673D9DE8B8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78C4-6587-4151-B32B-24AE90F03F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502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5769-35A4-4561-99D8-75673D9DE8B8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78C4-6587-4151-B32B-24AE90F03F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081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5769-35A4-4561-99D8-75673D9DE8B8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78C4-6587-4151-B32B-24AE90F03F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031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5769-35A4-4561-99D8-75673D9DE8B8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78C4-6587-4151-B32B-24AE90F03F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35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5769-35A4-4561-99D8-75673D9DE8B8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78C4-6587-4151-B32B-24AE90F03F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81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5769-35A4-4561-99D8-75673D9DE8B8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78C4-6587-4151-B32B-24AE90F03F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864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5769-35A4-4561-99D8-75673D9DE8B8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78C4-6587-4151-B32B-24AE90F03F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69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5769-35A4-4561-99D8-75673D9DE8B8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78C4-6587-4151-B32B-24AE90F03F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18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E5769-35A4-4561-99D8-75673D9DE8B8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278C4-6587-4151-B32B-24AE90F03F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73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verigesradio.se/sida/artikel.aspx?programid=109&amp;artikel=59310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nomifakta.se/sv/Artiklar/2008/Oktober/Fler-unga-vill-starta-foreta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f.se/nyheter/kil/manga-unga-ville-diskutera-kultu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k.dk/afrikansk-stemning-i-zusamm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japanavi.se/tokyoguide/shibuy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96659FB1-F3CE-4469-8007-B3508563A8A7}"/>
              </a:ext>
            </a:extLst>
          </p:cNvPr>
          <p:cNvSpPr/>
          <p:nvPr/>
        </p:nvSpPr>
        <p:spPr>
          <a:xfrm>
            <a:off x="-73008" y="0"/>
            <a:ext cx="9252520" cy="6957392"/>
          </a:xfrm>
          <a:prstGeom prst="rect">
            <a:avLst/>
          </a:prstGeom>
          <a:solidFill>
            <a:srgbClr val="3D6C77"/>
          </a:solidFill>
          <a:ln>
            <a:solidFill>
              <a:srgbClr val="3D6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47B0435D-A3D0-4B5D-8E64-1E75363F520C}"/>
              </a:ext>
            </a:extLst>
          </p:cNvPr>
          <p:cNvSpPr/>
          <p:nvPr/>
        </p:nvSpPr>
        <p:spPr>
          <a:xfrm>
            <a:off x="251520" y="-99392"/>
            <a:ext cx="8640960" cy="71287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" r="18338"/>
          <a:stretch/>
        </p:blipFill>
        <p:spPr bwMode="auto">
          <a:xfrm>
            <a:off x="1005436" y="506522"/>
            <a:ext cx="7064507" cy="595052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5760132" y="4551516"/>
            <a:ext cx="1512168" cy="89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sv-SE" sz="2400" dirty="0">
                <a:latin typeface="Berlin Sans FB Demi" panose="020E0802020502020306" pitchFamily="34" charset="0"/>
              </a:rPr>
              <a:t>Nya kompisar</a:t>
            </a:r>
            <a:endParaRPr lang="sv-SE" sz="2000" dirty="0">
              <a:latin typeface="Berlin Sans FB Demi" panose="020E0802020502020306" pitchFamily="34" charset="0"/>
            </a:endParaRPr>
          </a:p>
          <a:p>
            <a:pPr algn="ctr"/>
            <a:endParaRPr lang="sv-SE" sz="1400" dirty="0">
              <a:latin typeface="Berlin Sans FB" panose="020E0602020502020306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3419872" y="2679308"/>
            <a:ext cx="15121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Berlin Sans FB Demi" panose="020E0802020502020306" pitchFamily="34" charset="0"/>
              </a:rPr>
              <a:t>Kamrater</a:t>
            </a:r>
            <a:endParaRPr lang="sv-SE" sz="2000" dirty="0">
              <a:latin typeface="Berlin Sans FB Demi" panose="020E0802020502020306" pitchFamily="34" charset="0"/>
            </a:endParaRPr>
          </a:p>
          <a:p>
            <a:pPr algn="ctr"/>
            <a:endParaRPr lang="sv-SE" sz="1400" dirty="0">
              <a:latin typeface="Berlin Sans FB" panose="020E0602020502020306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4427984" y="5343604"/>
            <a:ext cx="15121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  <a:latin typeface="Berlin Sans FB Demi" panose="020E0802020502020306" pitchFamily="34" charset="0"/>
              </a:rPr>
              <a:t>Nätverk</a:t>
            </a:r>
            <a:endParaRPr lang="sv-SE" sz="2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ctr"/>
            <a:endParaRPr lang="sv-SE" sz="1400" dirty="0">
              <a:latin typeface="Berlin Sans FB" panose="020E0602020502020306" pitchFamily="34" charset="0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2694907" y="4821345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sv-SE" sz="2400" dirty="0">
                <a:solidFill>
                  <a:schemeClr val="bg1"/>
                </a:solidFill>
                <a:latin typeface="Berlin Sans FB Demi" panose="020E0802020502020306" pitchFamily="34" charset="0"/>
              </a:rPr>
              <a:t>Paraply-nätverk</a:t>
            </a:r>
            <a:endParaRPr lang="sv-SE" sz="2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ctr"/>
            <a:endParaRPr lang="sv-SE" sz="1400" dirty="0">
              <a:latin typeface="Berlin Sans FB" panose="020E0602020502020306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2483768" y="1474917"/>
            <a:ext cx="15121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Berlin Sans FB Demi" panose="020E0802020502020306" pitchFamily="34" charset="0"/>
              </a:rPr>
              <a:t>Intresse</a:t>
            </a:r>
            <a:endParaRPr lang="sv-SE" sz="2000" dirty="0">
              <a:latin typeface="Berlin Sans FB Demi" panose="020E0802020502020306" pitchFamily="34" charset="0"/>
            </a:endParaRPr>
          </a:p>
          <a:p>
            <a:pPr algn="ctr"/>
            <a:endParaRPr lang="sv-SE" sz="1400" dirty="0">
              <a:latin typeface="Berlin Sans FB" panose="020E0602020502020306" pitchFamily="34" charset="0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1670747" y="3874408"/>
            <a:ext cx="1800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Berlin Sans FB Demi" panose="020E0802020502020306" pitchFamily="34" charset="0"/>
              </a:rPr>
              <a:t>Färdigheter</a:t>
            </a:r>
            <a:endParaRPr lang="sv-SE" sz="2000" dirty="0">
              <a:latin typeface="Berlin Sans FB Demi" panose="020E0802020502020306" pitchFamily="34" charset="0"/>
            </a:endParaRPr>
          </a:p>
          <a:p>
            <a:pPr algn="ctr"/>
            <a:endParaRPr lang="sv-SE" sz="1400" dirty="0">
              <a:latin typeface="Berlin Sans FB" panose="020E0602020502020306" pitchFamily="34" charset="0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1259632" y="2146216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sv-SE" sz="2400" dirty="0">
                <a:solidFill>
                  <a:schemeClr val="bg1"/>
                </a:solidFill>
                <a:latin typeface="Berlin Sans FB Demi" panose="020E0802020502020306" pitchFamily="34" charset="0"/>
              </a:rPr>
              <a:t>Betyda </a:t>
            </a:r>
          </a:p>
          <a:p>
            <a:pPr algn="ctr">
              <a:lnSpc>
                <a:spcPts val="2400"/>
              </a:lnSpc>
            </a:pPr>
            <a:r>
              <a:rPr lang="sv-SE" sz="2400" dirty="0">
                <a:solidFill>
                  <a:schemeClr val="bg1"/>
                </a:solidFill>
                <a:latin typeface="Berlin Sans FB Demi" panose="020E0802020502020306" pitchFamily="34" charset="0"/>
              </a:rPr>
              <a:t>något</a:t>
            </a:r>
            <a:endParaRPr lang="sv-SE" sz="2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ctr"/>
            <a:endParaRPr lang="sv-SE" sz="1400" dirty="0">
              <a:latin typeface="Berlin Sans FB" panose="020E0602020502020306" pitchFamily="34" charset="0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6288994" y="3255372"/>
            <a:ext cx="15121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Berlin Sans FB Demi" panose="020E0802020502020306" pitchFamily="34" charset="0"/>
              </a:rPr>
              <a:t>Vuxna</a:t>
            </a:r>
            <a:endParaRPr lang="sv-SE" sz="2000" dirty="0">
              <a:latin typeface="Berlin Sans FB Demi" panose="020E0802020502020306" pitchFamily="34" charset="0"/>
            </a:endParaRPr>
          </a:p>
          <a:p>
            <a:pPr algn="ctr"/>
            <a:endParaRPr lang="sv-SE" sz="1400" dirty="0">
              <a:latin typeface="Berlin Sans FB" panose="020E0602020502020306" pitchFamily="34" charset="0"/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3935308" y="1167140"/>
            <a:ext cx="1980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>
                <a:solidFill>
                  <a:schemeClr val="bg1"/>
                </a:solidFill>
                <a:latin typeface="Berlin Sans FB Demi" panose="020E0802020502020306" pitchFamily="34" charset="0"/>
              </a:rPr>
              <a:t>Utmaningar</a:t>
            </a:r>
          </a:p>
          <a:p>
            <a:pPr algn="ctr"/>
            <a:endParaRPr lang="sv-SE" sz="1400" dirty="0">
              <a:latin typeface="Berlin Sans FB" panose="020E0602020502020306" pitchFamily="34" charset="0"/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5280882" y="1743204"/>
            <a:ext cx="208753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Berlin Sans FB Demi" panose="020E0802020502020306" pitchFamily="34" charset="0"/>
              </a:rPr>
              <a:t>Kul &amp; meningsfullt</a:t>
            </a:r>
            <a:endParaRPr lang="sv-SE" sz="2000" dirty="0">
              <a:latin typeface="Berlin Sans FB Demi" panose="020E0802020502020306" pitchFamily="34" charset="0"/>
            </a:endParaRPr>
          </a:p>
          <a:p>
            <a:pPr algn="ctr"/>
            <a:endParaRPr lang="sv-SE" sz="1400" dirty="0">
              <a:latin typeface="Berlin Sans FB" panose="020E0602020502020306" pitchFamily="34" charset="0"/>
            </a:endParaRPr>
          </a:p>
        </p:txBody>
      </p:sp>
      <p:sp>
        <p:nvSpPr>
          <p:cNvPr id="23" name="Ellips 22"/>
          <p:cNvSpPr/>
          <p:nvPr/>
        </p:nvSpPr>
        <p:spPr>
          <a:xfrm>
            <a:off x="7020272" y="5229200"/>
            <a:ext cx="1584176" cy="1512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899592" y="548680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20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Forskning</a:t>
            </a:r>
            <a:r>
              <a:rPr lang="sv-SE" altLang="sv-SE" b="1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sv-SE" altLang="sv-SE" sz="2400" b="1" dirty="0">
              <a:solidFill>
                <a:srgbClr val="3D6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BF701899-603B-424C-9D3F-D5483CEFC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037" y="6024746"/>
            <a:ext cx="369502" cy="39486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48093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428CCFF-ABD0-4B9F-92CC-7438131D6B66}"/>
              </a:ext>
            </a:extLst>
          </p:cNvPr>
          <p:cNvSpPr/>
          <p:nvPr/>
        </p:nvSpPr>
        <p:spPr>
          <a:xfrm>
            <a:off x="-73008" y="0"/>
            <a:ext cx="9252520" cy="6957392"/>
          </a:xfrm>
          <a:prstGeom prst="rect">
            <a:avLst/>
          </a:prstGeom>
          <a:solidFill>
            <a:srgbClr val="3D6C77"/>
          </a:solidFill>
          <a:ln>
            <a:solidFill>
              <a:srgbClr val="3D6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4CB6580D-04D1-47E2-BBBC-EA2A519B3227}"/>
              </a:ext>
            </a:extLst>
          </p:cNvPr>
          <p:cNvSpPr/>
          <p:nvPr/>
        </p:nvSpPr>
        <p:spPr>
          <a:xfrm>
            <a:off x="251520" y="-135396"/>
            <a:ext cx="8640960" cy="71287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6" name="Rektangel 5"/>
          <p:cNvSpPr/>
          <p:nvPr/>
        </p:nvSpPr>
        <p:spPr>
          <a:xfrm>
            <a:off x="2051720" y="1139594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Varje förälder vill sitt barns bästa.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/>
              <a:t>Men barnens välgång i praktiken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/>
              <a:t>är komplicerat.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8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/>
              <a:t>Det kan vara svårt för en förälder.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/>
              <a:t>De har liten makt att styra.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/>
              <a:t>Särskilt inte under tonåren.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05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05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05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05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sv-SE" sz="1050" dirty="0"/>
            </a:br>
            <a:r>
              <a:rPr lang="sv-SE" sz="2200" b="1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Anledningen är kompisarna.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05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/>
              <a:t>Det är jämnåriga kamraterna som sätter normerna.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800" b="1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/>
              <a:t>De har på många sätt större betydelse för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/>
              <a:t>ett barns utveckling än vad föräldrarna har. </a:t>
            </a:r>
            <a:br>
              <a:rPr lang="sv-SE" sz="2000" b="1" dirty="0"/>
            </a:br>
            <a:endParaRPr lang="sv-SE" sz="1050" i="1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i="1" dirty="0"/>
              <a:t>Lars </a:t>
            </a:r>
            <a:r>
              <a:rPr lang="sv-SE" sz="1600" i="1" dirty="0" err="1"/>
              <a:t>Dencik</a:t>
            </a:r>
            <a:r>
              <a:rPr lang="sv-SE" sz="1600" i="1" dirty="0"/>
              <a:t>, professor i social psykologi</a:t>
            </a:r>
            <a:endParaRPr kumimoji="0" lang="sv-SE" altLang="sv-SE" sz="1600" i="1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Picture 4" descr="http://sverigesradio.se/sida/images/109/3369448_2048_1152.jpg?preset=articl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r="13598"/>
          <a:stretch/>
        </p:blipFill>
        <p:spPr bwMode="auto">
          <a:xfrm flipH="1">
            <a:off x="5148064" y="1761296"/>
            <a:ext cx="2426139" cy="188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F1615A30-58C8-4F60-A943-15D4A4072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20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Forskning</a:t>
            </a:r>
            <a:r>
              <a:rPr lang="sv-SE" altLang="sv-SE" b="1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sv-SE" altLang="sv-SE" sz="2400" b="1" dirty="0">
              <a:solidFill>
                <a:srgbClr val="3D6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2D363DE9-017D-4E23-977D-6A904104F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037" y="6024746"/>
            <a:ext cx="369502" cy="39486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4576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6ECBA0F-63F0-49F9-B5AF-8B6A5C325A64}"/>
              </a:ext>
            </a:extLst>
          </p:cNvPr>
          <p:cNvSpPr/>
          <p:nvPr/>
        </p:nvSpPr>
        <p:spPr>
          <a:xfrm>
            <a:off x="-73008" y="0"/>
            <a:ext cx="9252520" cy="6957392"/>
          </a:xfrm>
          <a:prstGeom prst="rect">
            <a:avLst/>
          </a:prstGeom>
          <a:solidFill>
            <a:srgbClr val="3D6C77"/>
          </a:solidFill>
          <a:ln>
            <a:solidFill>
              <a:srgbClr val="3D6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1BA3E22A-ACC0-4403-A07B-F8744D73F4C1}"/>
              </a:ext>
            </a:extLst>
          </p:cNvPr>
          <p:cNvSpPr/>
          <p:nvPr/>
        </p:nvSpPr>
        <p:spPr>
          <a:xfrm>
            <a:off x="251520" y="-99392"/>
            <a:ext cx="8640960" cy="71287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96DCB56-BFB2-4CFC-8E23-AFEB0F618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20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Forskning</a:t>
            </a:r>
            <a:r>
              <a:rPr lang="sv-SE" altLang="sv-SE" b="1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sv-SE" altLang="sv-SE" sz="2400" b="1" dirty="0">
              <a:solidFill>
                <a:srgbClr val="3D6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379213E-3870-42C1-9AC7-FAB79AF6A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037" y="6024746"/>
            <a:ext cx="369502" cy="39486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Rektangel 7"/>
          <p:cNvSpPr/>
          <p:nvPr/>
        </p:nvSpPr>
        <p:spPr>
          <a:xfrm>
            <a:off x="1403648" y="1412776"/>
            <a:ext cx="68407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/>
              <a:t>Föräldrar och deras </a:t>
            </a:r>
            <a:r>
              <a:rPr lang="sv-SE" sz="1600" b="1" dirty="0">
                <a:cs typeface="Segoe UI Semibold" panose="020B0702040204020203" pitchFamily="34" charset="0"/>
              </a:rPr>
              <a:t>uppfostringsmetoder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/>
              <a:t>har inte den stora betydelse för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/>
              <a:t>hur deras barn blir som vi har trott.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0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Det är barnets sociala miljö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/>
              <a:t>            </a:t>
            </a:r>
            <a:r>
              <a:rPr lang="sv-SE" sz="1600" b="1" dirty="0"/>
              <a:t>på förskolan, skola och i andra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/>
              <a:t>                  gruppkonstellationer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/>
              <a:t>                     som formar dem.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600" i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i="1" dirty="0"/>
              <a:t>Judith </a:t>
            </a:r>
            <a:r>
              <a:rPr lang="sv-SE" sz="1600" i="1" dirty="0" err="1"/>
              <a:t>Rich</a:t>
            </a:r>
            <a:r>
              <a:rPr lang="sv-SE" sz="1600" i="1" dirty="0"/>
              <a:t> Harris , Myten om föräldrars makt.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i="1" dirty="0"/>
              <a:t>Hennes teori brukar kallas för </a:t>
            </a:r>
            <a:r>
              <a:rPr lang="sv-SE" sz="1600" b="1" i="1" dirty="0"/>
              <a:t>gruppsocialisationsteorin.</a:t>
            </a:r>
            <a:br>
              <a:rPr lang="sv-SE" sz="1600" dirty="0"/>
            </a:br>
            <a:endParaRPr kumimoji="0" lang="sv-SE" altLang="sv-SE" sz="3600" b="1" i="0" u="none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8064" y="1538052"/>
            <a:ext cx="2474953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8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9DA722A-75A6-44CF-AECC-ED099AA9653B}"/>
              </a:ext>
            </a:extLst>
          </p:cNvPr>
          <p:cNvSpPr/>
          <p:nvPr/>
        </p:nvSpPr>
        <p:spPr>
          <a:xfrm>
            <a:off x="-73008" y="0"/>
            <a:ext cx="9252520" cy="6957392"/>
          </a:xfrm>
          <a:prstGeom prst="rect">
            <a:avLst/>
          </a:prstGeom>
          <a:solidFill>
            <a:srgbClr val="3D6C77"/>
          </a:solidFill>
          <a:ln>
            <a:solidFill>
              <a:srgbClr val="3D6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166CD9C9-A479-444F-ACD3-B1EBB823D712}"/>
              </a:ext>
            </a:extLst>
          </p:cNvPr>
          <p:cNvSpPr/>
          <p:nvPr/>
        </p:nvSpPr>
        <p:spPr>
          <a:xfrm>
            <a:off x="251520" y="-99392"/>
            <a:ext cx="8640960" cy="71287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ADE535B-C4E6-4383-B938-3D0687D74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20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Forskning</a:t>
            </a:r>
            <a:r>
              <a:rPr lang="sv-SE" altLang="sv-SE" b="1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sv-SE" altLang="sv-SE" sz="2400" b="1" dirty="0">
              <a:solidFill>
                <a:srgbClr val="3D6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5653304-CC4B-433E-B1D8-623E72B34F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037" y="6024746"/>
            <a:ext cx="369502" cy="39486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0" name="Rektangel 9"/>
          <p:cNvSpPr/>
          <p:nvPr/>
        </p:nvSpPr>
        <p:spPr>
          <a:xfrm>
            <a:off x="1691680" y="1196752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Gruppen viktigast</a:t>
            </a:r>
          </a:p>
          <a:p>
            <a:br>
              <a:rPr lang="sv-SE" dirty="0"/>
            </a:br>
            <a:r>
              <a:rPr lang="sv-SE" sz="1600" b="1" dirty="0"/>
              <a:t>Från och med 7-årsåldern </a:t>
            </a:r>
          </a:p>
          <a:p>
            <a:r>
              <a:rPr lang="sv-SE" sz="1600" b="1" dirty="0"/>
              <a:t>lever barnet i två system: </a:t>
            </a:r>
          </a:p>
          <a:p>
            <a:endParaRPr lang="sv-SE" sz="800" b="1" dirty="0"/>
          </a:p>
          <a:p>
            <a:pPr marL="465750" indent="-285750">
              <a:buFont typeface="Arial" panose="020B0604020202020204" pitchFamily="34" charset="0"/>
              <a:buChar char="•"/>
            </a:pPr>
            <a:r>
              <a:rPr lang="sv-SE" sz="1600" b="1" dirty="0"/>
              <a:t>Föräldrasystemet </a:t>
            </a:r>
          </a:p>
          <a:p>
            <a:pPr marL="465750" indent="-285750">
              <a:buFont typeface="Arial" panose="020B0604020202020204" pitchFamily="34" charset="0"/>
              <a:buChar char="•"/>
            </a:pPr>
            <a:r>
              <a:rPr lang="sv-SE" sz="1600" b="1" dirty="0"/>
              <a:t>Kamratgruppen</a:t>
            </a:r>
          </a:p>
          <a:p>
            <a:endParaRPr lang="sv-SE" sz="2000" b="1" dirty="0"/>
          </a:p>
          <a:p>
            <a:endParaRPr lang="sv-SE" sz="2000" b="1" dirty="0"/>
          </a:p>
          <a:p>
            <a:endParaRPr lang="sv-SE" sz="2000" b="1" dirty="0"/>
          </a:p>
          <a:p>
            <a:r>
              <a:rPr lang="sv-SE" sz="1600" b="1" dirty="0"/>
              <a:t>Målen för att möta ungas behov och främja deras utveckling</a:t>
            </a:r>
          </a:p>
          <a:p>
            <a:r>
              <a:rPr lang="sv-SE" sz="1600" b="1" dirty="0"/>
              <a:t>handla framför allt om: </a:t>
            </a:r>
          </a:p>
          <a:p>
            <a:endParaRPr lang="sv-SE" sz="800" b="1" dirty="0"/>
          </a:p>
          <a:p>
            <a:pPr marL="465750" indent="-285750">
              <a:buFont typeface="Arial" panose="020B0604020202020204" pitchFamily="34" charset="0"/>
              <a:buChar char="•"/>
            </a:pPr>
            <a:r>
              <a:rPr lang="sv-SE" sz="1600" b="1" dirty="0"/>
              <a:t>Tillhörighetskänsla </a:t>
            </a:r>
          </a:p>
          <a:p>
            <a:pPr marL="465750" indent="-285750">
              <a:buFont typeface="Arial" panose="020B0604020202020204" pitchFamily="34" charset="0"/>
              <a:buChar char="•"/>
            </a:pPr>
            <a:r>
              <a:rPr lang="sv-SE" sz="1600" b="1" dirty="0"/>
              <a:t>Förmåga att skapa goda kamratkontakter</a:t>
            </a:r>
          </a:p>
          <a:p>
            <a:endParaRPr lang="sv-SE" sz="1600" b="1" dirty="0"/>
          </a:p>
          <a:p>
            <a:endParaRPr lang="sv-SE" sz="2000" b="1" dirty="0"/>
          </a:p>
          <a:p>
            <a:r>
              <a:rPr lang="sv-SE" sz="1600" i="1" dirty="0"/>
              <a:t>Barbro Goldinger </a:t>
            </a:r>
          </a:p>
          <a:p>
            <a:r>
              <a:rPr lang="sv-SE" sz="1600" i="1" dirty="0"/>
              <a:t>psykoterapeut, före detta skolpsykolog och lärare. </a:t>
            </a:r>
          </a:p>
        </p:txBody>
      </p:sp>
      <p:pic>
        <p:nvPicPr>
          <p:cNvPr id="7172" name="Picture 4" descr="http://www.ekonomifakta.se/upload/Jpeg/ungdomar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3" r="12537" b="2028"/>
          <a:stretch/>
        </p:blipFill>
        <p:spPr bwMode="auto">
          <a:xfrm>
            <a:off x="4799342" y="1340768"/>
            <a:ext cx="28244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8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7DE6494-1501-446C-A138-56E9366E28E7}"/>
              </a:ext>
            </a:extLst>
          </p:cNvPr>
          <p:cNvSpPr/>
          <p:nvPr/>
        </p:nvSpPr>
        <p:spPr>
          <a:xfrm>
            <a:off x="-73008" y="0"/>
            <a:ext cx="9252520" cy="6957392"/>
          </a:xfrm>
          <a:prstGeom prst="rect">
            <a:avLst/>
          </a:prstGeom>
          <a:solidFill>
            <a:srgbClr val="3D6C77"/>
          </a:solidFill>
          <a:ln>
            <a:solidFill>
              <a:srgbClr val="3D6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2B90DC34-ABF5-4AD8-825D-1E8272FAA500}"/>
              </a:ext>
            </a:extLst>
          </p:cNvPr>
          <p:cNvSpPr/>
          <p:nvPr/>
        </p:nvSpPr>
        <p:spPr>
          <a:xfrm>
            <a:off x="251520" y="-99392"/>
            <a:ext cx="8640960" cy="71287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47F98C92-9B2F-4ACA-BCFF-BBB703BD0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20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Forskning</a:t>
            </a:r>
            <a:r>
              <a:rPr lang="sv-SE" altLang="sv-SE" b="1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sv-SE" altLang="sv-SE" sz="2400" b="1" dirty="0">
              <a:solidFill>
                <a:srgbClr val="3D6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89125D1-DE35-4443-A1CC-D90578526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037" y="6024746"/>
            <a:ext cx="369502" cy="39486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Rektangel 7"/>
          <p:cNvSpPr/>
          <p:nvPr/>
        </p:nvSpPr>
        <p:spPr>
          <a:xfrm>
            <a:off x="1619672" y="1231007"/>
            <a:ext cx="59766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/>
              <a:t>– Och förmågan att skapa </a:t>
            </a:r>
          </a:p>
          <a:p>
            <a:r>
              <a:rPr lang="sv-SE" sz="22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goda kamratkontakter </a:t>
            </a:r>
          </a:p>
          <a:p>
            <a:r>
              <a:rPr lang="sv-SE" sz="1600" b="1" dirty="0"/>
              <a:t>är det viktigaste för att få ett </a:t>
            </a:r>
          </a:p>
          <a:p>
            <a:r>
              <a:rPr lang="sv-SE" sz="1600" b="1" dirty="0"/>
              <a:t>rikt liv. </a:t>
            </a:r>
          </a:p>
          <a:p>
            <a:endParaRPr lang="sv-SE" sz="2200" dirty="0">
              <a:solidFill>
                <a:srgbClr val="3D6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sz="22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innebär samtal!</a:t>
            </a:r>
          </a:p>
          <a:p>
            <a:endParaRPr lang="sv-SE" sz="2800" b="1" dirty="0"/>
          </a:p>
          <a:p>
            <a:endParaRPr lang="sv-SE" sz="1600" b="1" dirty="0"/>
          </a:p>
          <a:p>
            <a:r>
              <a:rPr lang="sv-SE" sz="1600" b="1" dirty="0"/>
              <a:t>Att man får träna på att använda ord till tankar och känslor. </a:t>
            </a:r>
          </a:p>
          <a:p>
            <a:r>
              <a:rPr lang="sv-SE" sz="1600" b="1" dirty="0"/>
              <a:t>Att man har ord när man blir ledsen eller arg, så att man</a:t>
            </a:r>
          </a:p>
          <a:p>
            <a:r>
              <a:rPr lang="sv-SE" sz="1600" b="1" dirty="0"/>
              <a:t>inte behöver använda armar och ben, till exempel. </a:t>
            </a:r>
          </a:p>
          <a:p>
            <a:r>
              <a:rPr lang="sv-SE" sz="1600" b="1" dirty="0"/>
              <a:t>Det handlar också om att lyssna, och att bli lyssnad på.</a:t>
            </a:r>
          </a:p>
          <a:p>
            <a:endParaRPr lang="sv-SE" sz="1600" b="1" dirty="0"/>
          </a:p>
          <a:p>
            <a:r>
              <a:rPr lang="sv-SE" sz="1600" i="1" dirty="0"/>
              <a:t>Barbro Goldinger </a:t>
            </a:r>
          </a:p>
          <a:p>
            <a:r>
              <a:rPr lang="sv-SE" sz="1600" i="1" dirty="0"/>
              <a:t>psykoterapeut, före detta skolpsykolog och lärare. </a:t>
            </a:r>
          </a:p>
          <a:p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pic>
        <p:nvPicPr>
          <p:cNvPr id="18434" name="Picture 2" descr="http://www.vf.se/sites/vf.se/files/imagecache/ns-article-image/newspilot/ungdomsdialog_2_he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3066740" cy="211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1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080ABAE-9BE7-4342-9AF9-3759473D6F03}"/>
              </a:ext>
            </a:extLst>
          </p:cNvPr>
          <p:cNvSpPr/>
          <p:nvPr/>
        </p:nvSpPr>
        <p:spPr>
          <a:xfrm>
            <a:off x="-73008" y="0"/>
            <a:ext cx="9252520" cy="6957392"/>
          </a:xfrm>
          <a:prstGeom prst="rect">
            <a:avLst/>
          </a:prstGeom>
          <a:solidFill>
            <a:srgbClr val="3D6C77"/>
          </a:solidFill>
          <a:ln>
            <a:solidFill>
              <a:srgbClr val="3D6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DD9E1CD7-BA11-49BF-B29F-B2108DBC19EA}"/>
              </a:ext>
            </a:extLst>
          </p:cNvPr>
          <p:cNvSpPr/>
          <p:nvPr/>
        </p:nvSpPr>
        <p:spPr>
          <a:xfrm>
            <a:off x="251520" y="-99392"/>
            <a:ext cx="8640960" cy="71287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4D4A4A8-6C31-4D82-8231-BF72EF398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20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Forskning</a:t>
            </a:r>
            <a:r>
              <a:rPr lang="sv-SE" altLang="sv-SE" b="1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sv-SE" altLang="sv-SE" sz="2400" b="1" dirty="0">
              <a:solidFill>
                <a:srgbClr val="3D6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9783D83-B1A2-4D46-9508-A20A3F742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037" y="6024746"/>
            <a:ext cx="369502" cy="39486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" name="Rektangel 5"/>
          <p:cNvSpPr/>
          <p:nvPr/>
        </p:nvSpPr>
        <p:spPr>
          <a:xfrm>
            <a:off x="971600" y="1124744"/>
            <a:ext cx="69847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”trånaden efter tillhörighet”</a:t>
            </a:r>
            <a:br>
              <a:rPr lang="sv-SE" dirty="0"/>
            </a:br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br>
              <a:rPr lang="sv-SE" dirty="0"/>
            </a:br>
            <a:endParaRPr lang="sv-SE" dirty="0"/>
          </a:p>
          <a:p>
            <a:pPr algn="ctr"/>
            <a:r>
              <a:rPr lang="sv-SE" sz="2000" b="1" dirty="0"/>
              <a:t> </a:t>
            </a:r>
          </a:p>
          <a:p>
            <a:pPr algn="ctr"/>
            <a:r>
              <a:rPr lang="sv-SE" sz="1600" b="1" dirty="0"/>
              <a:t>Alla människors projekt handlar om att få vara med. </a:t>
            </a:r>
          </a:p>
          <a:p>
            <a:pPr algn="ctr"/>
            <a:r>
              <a:rPr lang="sv-SE" sz="1600" b="1" dirty="0"/>
              <a:t>Man gör faktiskt vad som helst för att få vara </a:t>
            </a:r>
          </a:p>
          <a:p>
            <a:pPr algn="ctr"/>
            <a:r>
              <a:rPr lang="sv-SE" sz="1600" b="1" dirty="0"/>
              <a:t>med i den grupp man vill tillhöra. </a:t>
            </a:r>
          </a:p>
          <a:p>
            <a:pPr algn="ctr"/>
            <a:r>
              <a:rPr lang="sv-SE" sz="1600" b="1" dirty="0"/>
              <a:t>Utan tillhörighet så är man ingenting.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000" i="1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i="1" dirty="0"/>
              <a:t>Lars </a:t>
            </a:r>
            <a:r>
              <a:rPr lang="sv-SE" i="1" dirty="0" err="1"/>
              <a:t>Dencik</a:t>
            </a:r>
            <a:r>
              <a:rPr lang="sv-SE" i="1" dirty="0"/>
              <a:t>, professor i social psykologi</a:t>
            </a:r>
            <a:endParaRPr lang="sv-SE" altLang="sv-SE" i="1" dirty="0">
              <a:cs typeface="Arial" pitchFamily="34" charset="0"/>
            </a:endParaRPr>
          </a:p>
          <a:p>
            <a:br>
              <a:rPr lang="sv-SE" dirty="0"/>
            </a:br>
            <a:endParaRPr lang="sv-SE" dirty="0"/>
          </a:p>
        </p:txBody>
      </p:sp>
      <p:pic>
        <p:nvPicPr>
          <p:cNvPr id="13314" name="Picture 2" descr="http://www.urk.dk/typo3temp/pics/742d48394a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73" r="2045" b="11754"/>
          <a:stretch/>
        </p:blipFill>
        <p:spPr bwMode="auto">
          <a:xfrm>
            <a:off x="1714464" y="1733616"/>
            <a:ext cx="5444286" cy="27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0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BEE0724-1150-4F02-AD36-035BFA0B33CC}"/>
              </a:ext>
            </a:extLst>
          </p:cNvPr>
          <p:cNvSpPr/>
          <p:nvPr/>
        </p:nvSpPr>
        <p:spPr>
          <a:xfrm>
            <a:off x="-73008" y="0"/>
            <a:ext cx="9252520" cy="6957392"/>
          </a:xfrm>
          <a:prstGeom prst="rect">
            <a:avLst/>
          </a:prstGeom>
          <a:solidFill>
            <a:srgbClr val="3D6C77"/>
          </a:solidFill>
          <a:ln>
            <a:solidFill>
              <a:srgbClr val="3D6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AEE183E3-64CE-4208-84D1-0ACC3C845DA2}"/>
              </a:ext>
            </a:extLst>
          </p:cNvPr>
          <p:cNvSpPr/>
          <p:nvPr/>
        </p:nvSpPr>
        <p:spPr>
          <a:xfrm>
            <a:off x="251520" y="-99392"/>
            <a:ext cx="8640960" cy="71287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F2BD63C-7D56-431A-B058-857A68E66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20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Forskning</a:t>
            </a:r>
            <a:r>
              <a:rPr lang="sv-SE" altLang="sv-SE" b="1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sv-SE" altLang="sv-SE" sz="2400" b="1" dirty="0">
              <a:solidFill>
                <a:srgbClr val="3D6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B397BE-755E-4210-9A05-4604E98F0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037" y="6024746"/>
            <a:ext cx="369502" cy="39486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" name="Rektangel 4"/>
          <p:cNvSpPr/>
          <p:nvPr/>
        </p:nvSpPr>
        <p:spPr>
          <a:xfrm>
            <a:off x="1187624" y="1196751"/>
            <a:ext cx="7128792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Identifikations processen bland unga </a:t>
            </a:r>
            <a:br>
              <a:rPr lang="sv-SE" dirty="0"/>
            </a:br>
            <a:br>
              <a:rPr lang="sv-SE" sz="1050" dirty="0"/>
            </a:br>
            <a:r>
              <a:rPr lang="sv-SE" sz="1600" b="1" dirty="0"/>
              <a:t>1. </a:t>
            </a:r>
            <a:r>
              <a:rPr lang="sv-SE" sz="1600" b="1" dirty="0" err="1"/>
              <a:t>Kontemplering</a:t>
            </a:r>
            <a:r>
              <a:rPr lang="sv-SE" sz="1600" b="1" dirty="0"/>
              <a:t>. </a:t>
            </a:r>
          </a:p>
          <a:p>
            <a:r>
              <a:rPr lang="sv-SE" sz="1600" dirty="0"/>
              <a:t>Barnet betraktar/spanar in/scannar läget. </a:t>
            </a:r>
          </a:p>
          <a:p>
            <a:r>
              <a:rPr lang="sv-SE" sz="1600" dirty="0"/>
              <a:t>Oftast är det de jämnåriga som betraktas, </a:t>
            </a:r>
          </a:p>
          <a:p>
            <a:r>
              <a:rPr lang="sv-SE" sz="1600" dirty="0"/>
              <a:t>och oftast de av samma kön – kanske de </a:t>
            </a:r>
          </a:p>
          <a:p>
            <a:r>
              <a:rPr lang="sv-SE" sz="1600" dirty="0"/>
              <a:t>bankar med klossar i bordet, till exempel.</a:t>
            </a:r>
            <a:br>
              <a:rPr lang="sv-SE" sz="1600" dirty="0"/>
            </a:br>
            <a:br>
              <a:rPr lang="sv-SE" sz="1600" b="1" dirty="0"/>
            </a:br>
            <a:r>
              <a:rPr lang="sv-SE" sz="1600" b="1" dirty="0"/>
              <a:t>2. Imitering. </a:t>
            </a:r>
          </a:p>
          <a:p>
            <a:r>
              <a:rPr lang="sv-SE" sz="1600" dirty="0"/>
              <a:t>Barnet härmar och gör som de andra barnen </a:t>
            </a:r>
          </a:p>
          <a:p>
            <a:r>
              <a:rPr lang="sv-SE" sz="1600" dirty="0"/>
              <a:t>– tar också en kloss och bankar den i bordet.</a:t>
            </a:r>
            <a:br>
              <a:rPr lang="sv-SE" sz="1600" b="1" dirty="0"/>
            </a:br>
            <a:br>
              <a:rPr lang="sv-SE" sz="1600" b="1" dirty="0"/>
            </a:br>
            <a:r>
              <a:rPr lang="sv-SE" sz="1600" b="1" dirty="0"/>
              <a:t>3. Konformering. </a:t>
            </a:r>
          </a:p>
          <a:p>
            <a:r>
              <a:rPr lang="sv-SE" sz="1600" dirty="0"/>
              <a:t>De andra barnen tänker: ”Se på </a:t>
            </a:r>
            <a:r>
              <a:rPr lang="sv-SE" sz="1600" dirty="0" err="1"/>
              <a:t>henom</a:t>
            </a:r>
            <a:r>
              <a:rPr lang="sv-SE" sz="1600" dirty="0"/>
              <a:t>. Hen gör som vi, </a:t>
            </a:r>
          </a:p>
          <a:p>
            <a:r>
              <a:rPr lang="sv-SE" sz="1600" dirty="0"/>
              <a:t>hen bankar – hen är som vi.” Barnet blir en del av gruppen.</a:t>
            </a:r>
          </a:p>
          <a:p>
            <a:br>
              <a:rPr lang="sv-SE" sz="1600" b="1" dirty="0"/>
            </a:br>
            <a:r>
              <a:rPr lang="sv-SE" sz="1600" i="1" dirty="0"/>
              <a:t>Lars </a:t>
            </a:r>
            <a:r>
              <a:rPr lang="sv-SE" sz="1600" i="1" dirty="0" err="1"/>
              <a:t>Dencik</a:t>
            </a:r>
            <a:r>
              <a:rPr lang="sv-SE" sz="1600" i="1" dirty="0"/>
              <a:t>, professor i social psykologi</a:t>
            </a:r>
            <a:endParaRPr lang="sv-SE" altLang="sv-SE" sz="1600" i="1" dirty="0">
              <a:cs typeface="Arial" pitchFamily="34" charset="0"/>
            </a:endParaRPr>
          </a:p>
          <a:p>
            <a:br>
              <a:rPr lang="sv-SE" sz="2000" b="1" dirty="0"/>
            </a:br>
            <a:br>
              <a:rPr lang="sv-SE" dirty="0"/>
            </a:br>
            <a:endParaRPr lang="sv-SE" dirty="0"/>
          </a:p>
        </p:txBody>
      </p:sp>
      <p:pic>
        <p:nvPicPr>
          <p:cNvPr id="12290" name="Picture 2" descr="http://japanavi.se/wp-content/gangur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2520280" cy="22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6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FED48DA-3AD1-4735-A1C3-33D00C2A295F}"/>
              </a:ext>
            </a:extLst>
          </p:cNvPr>
          <p:cNvSpPr/>
          <p:nvPr/>
        </p:nvSpPr>
        <p:spPr>
          <a:xfrm>
            <a:off x="-73008" y="0"/>
            <a:ext cx="9252520" cy="6957392"/>
          </a:xfrm>
          <a:prstGeom prst="rect">
            <a:avLst/>
          </a:prstGeom>
          <a:solidFill>
            <a:srgbClr val="3D6C77"/>
          </a:solidFill>
          <a:ln>
            <a:solidFill>
              <a:srgbClr val="3D6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F8C21254-1461-480A-89F6-4E8F1FEAA2F4}"/>
              </a:ext>
            </a:extLst>
          </p:cNvPr>
          <p:cNvSpPr/>
          <p:nvPr/>
        </p:nvSpPr>
        <p:spPr>
          <a:xfrm>
            <a:off x="251520" y="-99392"/>
            <a:ext cx="8640960" cy="71287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0883EBC5-5E9F-41C1-9036-0343DD0EE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20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Forskning</a:t>
            </a:r>
            <a:r>
              <a:rPr lang="sv-SE" altLang="sv-SE" b="1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sv-SE" altLang="sv-SE" sz="2400" b="1" dirty="0">
              <a:solidFill>
                <a:srgbClr val="3D6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5F2419D4-CCB2-422C-8FEC-D3BC7FF1C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037" y="6024746"/>
            <a:ext cx="369502" cy="39486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452AEAF-2A66-41F6-9BB9-867156FA70FB}"/>
              </a:ext>
            </a:extLst>
          </p:cNvPr>
          <p:cNvSpPr txBox="1"/>
          <p:nvPr/>
        </p:nvSpPr>
        <p:spPr>
          <a:xfrm>
            <a:off x="1324619" y="1486179"/>
            <a:ext cx="596515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2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”trånaden efter tillhörighet”</a:t>
            </a:r>
            <a:endParaRPr lang="sv-SE" sz="1600" dirty="0"/>
          </a:p>
          <a:p>
            <a:endParaRPr lang="sv-SE" sz="1600" b="1" dirty="0"/>
          </a:p>
          <a:p>
            <a:r>
              <a:rPr lang="sv-SE" sz="1600" b="1" dirty="0"/>
              <a:t>Hur kan fritidsledare arbeta med:</a:t>
            </a:r>
          </a:p>
          <a:p>
            <a:endParaRPr lang="sv-SE" sz="800" b="1" dirty="0"/>
          </a:p>
          <a:p>
            <a:pPr marL="465750" indent="-285750">
              <a:buFont typeface="Arial" panose="020B0604020202020204" pitchFamily="34" charset="0"/>
              <a:buChar char="•"/>
            </a:pPr>
            <a:r>
              <a:rPr lang="sv-SE" sz="1600" b="1" dirty="0"/>
              <a:t>Tillhörighetskänsla? </a:t>
            </a:r>
          </a:p>
          <a:p>
            <a:pPr marL="351450" indent="-171450">
              <a:buFont typeface="Arial" panose="020B0604020202020204" pitchFamily="34" charset="0"/>
              <a:buChar char="•"/>
            </a:pPr>
            <a:endParaRPr lang="sv-SE" sz="800" b="1" dirty="0"/>
          </a:p>
          <a:p>
            <a:pPr marL="465750" indent="-285750">
              <a:buFont typeface="Arial" panose="020B0604020202020204" pitchFamily="34" charset="0"/>
              <a:buChar char="•"/>
            </a:pPr>
            <a:r>
              <a:rPr lang="sv-SE" sz="1600" b="1" dirty="0"/>
              <a:t>Förmåga att skapa goda </a:t>
            </a:r>
          </a:p>
          <a:p>
            <a:pPr marL="180000"/>
            <a:r>
              <a:rPr lang="sv-SE" sz="1600" b="1" dirty="0"/>
              <a:t>      kamratkontakter?</a:t>
            </a:r>
          </a:p>
          <a:p>
            <a:pPr marL="465750" indent="-285750">
              <a:buFont typeface="Arial" panose="020B0604020202020204" pitchFamily="34" charset="0"/>
              <a:buChar char="•"/>
            </a:pPr>
            <a:endParaRPr lang="sv-SE" sz="1600" b="1" dirty="0"/>
          </a:p>
          <a:p>
            <a:endParaRPr lang="sv-SE" sz="1600" b="1" dirty="0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1A56F297-8731-4942-BFE9-FAC8BC091FF3}"/>
              </a:ext>
            </a:extLst>
          </p:cNvPr>
          <p:cNvGrpSpPr/>
          <p:nvPr/>
        </p:nvGrpSpPr>
        <p:grpSpPr>
          <a:xfrm>
            <a:off x="4579897" y="2204864"/>
            <a:ext cx="2855398" cy="2808312"/>
            <a:chOff x="0" y="0"/>
            <a:chExt cx="7164070" cy="7040245"/>
          </a:xfrm>
        </p:grpSpPr>
        <p:pic>
          <p:nvPicPr>
            <p:cNvPr id="6" name="Bildobjekt 5" descr="En bild som visar person, gräs, utomhus, himmel&#10;&#10;Automatiskt genererad beskrivning">
              <a:extLst>
                <a:ext uri="{FF2B5EF4-FFF2-40B4-BE49-F238E27FC236}">
                  <a16:creationId xmlns:a16="http://schemas.microsoft.com/office/drawing/2014/main" id="{41899C6D-C28D-49D4-9556-8416667D7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80000"/>
                      </a14:imgEffect>
                      <a14:imgEffect>
                        <a14:brightnessContrast bright="8000" contras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64070" cy="704024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E46C4042-AC72-4899-BBA4-7A4CDE63F0AE}"/>
                </a:ext>
              </a:extLst>
            </p:cNvPr>
            <p:cNvGrpSpPr/>
            <p:nvPr/>
          </p:nvGrpSpPr>
          <p:grpSpPr>
            <a:xfrm>
              <a:off x="605903" y="3411941"/>
              <a:ext cx="6305814" cy="1678555"/>
              <a:chOff x="0" y="0"/>
              <a:chExt cx="6305814" cy="1678555"/>
            </a:xfrm>
          </p:grpSpPr>
          <p:sp>
            <p:nvSpPr>
              <p:cNvPr id="8" name="Ellips 7">
                <a:extLst>
                  <a:ext uri="{FF2B5EF4-FFF2-40B4-BE49-F238E27FC236}">
                    <a16:creationId xmlns:a16="http://schemas.microsoft.com/office/drawing/2014/main" id="{928E10BD-52AD-41BC-9D71-99C7DFD8C1CF}"/>
                  </a:ext>
                </a:extLst>
              </p:cNvPr>
              <p:cNvSpPr/>
              <p:nvPr/>
            </p:nvSpPr>
            <p:spPr>
              <a:xfrm rot="7310477">
                <a:off x="-36759" y="36759"/>
                <a:ext cx="835198" cy="761680"/>
              </a:xfrm>
              <a:prstGeom prst="ellipse">
                <a:avLst/>
              </a:prstGeom>
              <a:solidFill>
                <a:srgbClr val="760016">
                  <a:alpha val="83137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" name="Ellips 8">
                <a:extLst>
                  <a:ext uri="{FF2B5EF4-FFF2-40B4-BE49-F238E27FC236}">
                    <a16:creationId xmlns:a16="http://schemas.microsoft.com/office/drawing/2014/main" id="{87E8F7B2-7A45-45A0-AF92-908B8A1BC026}"/>
                  </a:ext>
                </a:extLst>
              </p:cNvPr>
              <p:cNvSpPr/>
              <p:nvPr/>
            </p:nvSpPr>
            <p:spPr>
              <a:xfrm rot="217814">
                <a:off x="1860279" y="514431"/>
                <a:ext cx="1081561" cy="970708"/>
              </a:xfrm>
              <a:prstGeom prst="ellipse">
                <a:avLst/>
              </a:prstGeom>
              <a:solidFill>
                <a:srgbClr val="030359">
                  <a:alpha val="82745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" name="Ellips 9">
                <a:extLst>
                  <a:ext uri="{FF2B5EF4-FFF2-40B4-BE49-F238E27FC236}">
                    <a16:creationId xmlns:a16="http://schemas.microsoft.com/office/drawing/2014/main" id="{62E2EAAB-9F11-4869-85A2-97DD1C15DD9A}"/>
                  </a:ext>
                </a:extLst>
              </p:cNvPr>
              <p:cNvSpPr/>
              <p:nvPr/>
            </p:nvSpPr>
            <p:spPr>
              <a:xfrm rot="999719">
                <a:off x="5490584" y="555374"/>
                <a:ext cx="815230" cy="775550"/>
              </a:xfrm>
              <a:prstGeom prst="ellipse">
                <a:avLst/>
              </a:prstGeom>
              <a:solidFill>
                <a:srgbClr val="030359">
                  <a:alpha val="82745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1" name="Ellips 10">
                <a:extLst>
                  <a:ext uri="{FF2B5EF4-FFF2-40B4-BE49-F238E27FC236}">
                    <a16:creationId xmlns:a16="http://schemas.microsoft.com/office/drawing/2014/main" id="{F44481E3-6731-4650-B755-E987E300DBA1}"/>
                  </a:ext>
                </a:extLst>
              </p:cNvPr>
              <p:cNvSpPr/>
              <p:nvPr/>
            </p:nvSpPr>
            <p:spPr>
              <a:xfrm rot="1018886">
                <a:off x="3757318" y="1033046"/>
                <a:ext cx="990560" cy="645509"/>
              </a:xfrm>
              <a:prstGeom prst="ellipse">
                <a:avLst/>
              </a:prstGeom>
              <a:solidFill>
                <a:srgbClr val="B1BAC9">
                  <a:alpha val="89804"/>
                </a:srgbClr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833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5209360-D0DE-43D4-AB2F-595090B7368D}"/>
              </a:ext>
            </a:extLst>
          </p:cNvPr>
          <p:cNvSpPr/>
          <p:nvPr/>
        </p:nvSpPr>
        <p:spPr>
          <a:xfrm>
            <a:off x="-73008" y="0"/>
            <a:ext cx="9252520" cy="6957392"/>
          </a:xfrm>
          <a:prstGeom prst="rect">
            <a:avLst/>
          </a:prstGeom>
          <a:solidFill>
            <a:srgbClr val="3D6C77"/>
          </a:solidFill>
          <a:ln>
            <a:solidFill>
              <a:srgbClr val="3D6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4C218A25-4CDD-4037-B203-7015EB580389}"/>
              </a:ext>
            </a:extLst>
          </p:cNvPr>
          <p:cNvSpPr/>
          <p:nvPr/>
        </p:nvSpPr>
        <p:spPr>
          <a:xfrm>
            <a:off x="251520" y="-99392"/>
            <a:ext cx="8640960" cy="71287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5348E82-89C0-45C9-B228-D45BA39CE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037" y="6024746"/>
            <a:ext cx="369502" cy="3948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" name="Picture 9" descr="C:\Users\lisa.ingestad\AppData\Local\Microsoft\Windows\Temporary Internet Files\Content.IE5\HAGLWDP4\jordglob[1].jpg">
            <a:extLst>
              <a:ext uri="{FF2B5EF4-FFF2-40B4-BE49-F238E27FC236}">
                <a16:creationId xmlns:a16="http://schemas.microsoft.com/office/drawing/2014/main" id="{873FDA44-0999-4F53-BE8B-9DB126D58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10" y="2427769"/>
            <a:ext cx="2025098" cy="20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www.axess.se/public/upload/images/tv_programs/3969.jpg">
            <a:extLst>
              <a:ext uri="{FF2B5EF4-FFF2-40B4-BE49-F238E27FC236}">
                <a16:creationId xmlns:a16="http://schemas.microsoft.com/office/drawing/2014/main" id="{0055E04F-CCC4-49F2-AC4D-11865A062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5850" r="18083"/>
          <a:stretch/>
        </p:blipFill>
        <p:spPr bwMode="auto">
          <a:xfrm flipH="1">
            <a:off x="2843808" y="720839"/>
            <a:ext cx="3744416" cy="2919130"/>
          </a:xfrm>
          <a:prstGeom prst="rect">
            <a:avLst/>
          </a:prstGeom>
          <a:noFill/>
          <a:effectLst>
            <a:reflection blurRad="6350" endPos="90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2662216-69FF-4D57-A792-1D512F59897A}"/>
              </a:ext>
            </a:extLst>
          </p:cNvPr>
          <p:cNvSpPr/>
          <p:nvPr/>
        </p:nvSpPr>
        <p:spPr>
          <a:xfrm>
            <a:off x="922767" y="1900809"/>
            <a:ext cx="430273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Individualisering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200" dirty="0">
              <a:solidFill>
                <a:srgbClr val="3D6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Varumärke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200" dirty="0">
              <a:solidFill>
                <a:srgbClr val="3D6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Självförverkligande i grupp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200" dirty="0">
              <a:solidFill>
                <a:srgbClr val="3D6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Globalisering</a:t>
            </a:r>
          </a:p>
          <a:p>
            <a:endParaRPr lang="sv-SE" sz="2200" dirty="0">
              <a:solidFill>
                <a:srgbClr val="3D6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Sociala medier</a:t>
            </a:r>
          </a:p>
          <a:p>
            <a:endParaRPr lang="sv-SE" sz="16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8968CBE-441A-4512-AEE0-FE0868ED7868}"/>
              </a:ext>
            </a:extLst>
          </p:cNvPr>
          <p:cNvSpPr txBox="1"/>
          <p:nvPr/>
        </p:nvSpPr>
        <p:spPr>
          <a:xfrm>
            <a:off x="2398931" y="5603566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dirty="0">
                <a:solidFill>
                  <a:srgbClr val="3D6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Senmoderna samhället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84D7F41-2953-4088-9EAC-93D630632481}"/>
              </a:ext>
            </a:extLst>
          </p:cNvPr>
          <p:cNvSpPr txBox="1"/>
          <p:nvPr/>
        </p:nvSpPr>
        <p:spPr>
          <a:xfrm rot="19810050">
            <a:off x="463539" y="773279"/>
            <a:ext cx="288032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sv-SE" sz="2400" b="1" dirty="0"/>
              <a:t>Reflektera</a:t>
            </a:r>
            <a:endParaRPr lang="sv-SE" sz="2000" b="1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6297693A-C922-4CFD-A379-887ACCBA3A80}"/>
              </a:ext>
            </a:extLst>
          </p:cNvPr>
          <p:cNvSpPr/>
          <p:nvPr/>
        </p:nvSpPr>
        <p:spPr>
          <a:xfrm>
            <a:off x="6300192" y="3468444"/>
            <a:ext cx="288032" cy="3926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9412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479</Words>
  <Application>Microsoft Office PowerPoint</Application>
  <PresentationFormat>Bildspel på skärmen (4:3)</PresentationFormat>
  <Paragraphs>135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Arial</vt:lpstr>
      <vt:lpstr>Berlin Sans FB</vt:lpstr>
      <vt:lpstr>Berlin Sans FB Demi</vt:lpstr>
      <vt:lpstr>Calibri</vt:lpstr>
      <vt:lpstr>Segoe UI Historic</vt:lpstr>
      <vt:lpstr>Segoe UI Semibold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Degea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Windows User</dc:creator>
  <cp:lastModifiedBy>Lisa Ingestad</cp:lastModifiedBy>
  <cp:revision>126</cp:revision>
  <cp:lastPrinted>2022-09-07T15:47:41Z</cp:lastPrinted>
  <dcterms:created xsi:type="dcterms:W3CDTF">2015-02-06T08:28:58Z</dcterms:created>
  <dcterms:modified xsi:type="dcterms:W3CDTF">2022-09-07T15:48:53Z</dcterms:modified>
</cp:coreProperties>
</file>