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25"/>
  </p:notesMasterIdLst>
  <p:sldIdLst>
    <p:sldId id="948" r:id="rId3"/>
    <p:sldId id="956" r:id="rId4"/>
    <p:sldId id="292" r:id="rId5"/>
    <p:sldId id="331" r:id="rId6"/>
    <p:sldId id="379" r:id="rId7"/>
    <p:sldId id="1543" r:id="rId8"/>
    <p:sldId id="1548" r:id="rId9"/>
    <p:sldId id="1549" r:id="rId10"/>
    <p:sldId id="1546" r:id="rId11"/>
    <p:sldId id="945" r:id="rId12"/>
    <p:sldId id="398" r:id="rId13"/>
    <p:sldId id="1552" r:id="rId14"/>
    <p:sldId id="955" r:id="rId15"/>
    <p:sldId id="946" r:id="rId16"/>
    <p:sldId id="950" r:id="rId17"/>
    <p:sldId id="1555" r:id="rId18"/>
    <p:sldId id="377" r:id="rId19"/>
    <p:sldId id="1556" r:id="rId20"/>
    <p:sldId id="269" r:id="rId21"/>
    <p:sldId id="949" r:id="rId22"/>
    <p:sldId id="1560" r:id="rId23"/>
    <p:sldId id="1557"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882" autoAdjust="0"/>
  </p:normalViewPr>
  <p:slideViewPr>
    <p:cSldViewPr snapToGrid="0">
      <p:cViewPr varScale="1">
        <p:scale>
          <a:sx n="51" d="100"/>
          <a:sy n="51" d="100"/>
        </p:scale>
        <p:origin x="11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microsoft.com/office/2007/relationships/hdphoto" Target="../media/hdphoto1.wdp"/><Relationship Id="rId1" Type="http://schemas.openxmlformats.org/officeDocument/2006/relationships/image" Target="../media/image34.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microsoft.com/office/2007/relationships/hdphoto" Target="../media/hdphoto1.wdp"/><Relationship Id="rId1" Type="http://schemas.openxmlformats.org/officeDocument/2006/relationships/image" Target="../media/image34.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485A3-73E6-40BC-95F8-34AF3EE5DDDC}" type="doc">
      <dgm:prSet loTypeId="urn:microsoft.com/office/officeart/2005/8/layout/vList3" loCatId="list" qsTypeId="urn:microsoft.com/office/officeart/2005/8/quickstyle/simple1" qsCatId="simple" csTypeId="urn:microsoft.com/office/officeart/2005/8/colors/accent1_2" csCatId="accent1" phldr="1"/>
      <dgm:spPr/>
    </dgm:pt>
    <dgm:pt modelId="{BADA6BA4-36F8-44EC-BAEE-12EE4EC2F643}">
      <dgm:prSet phldrT="[Text]" custT="1"/>
      <dgm:spPr>
        <a:solidFill>
          <a:schemeClr val="accent2">
            <a:lumMod val="75000"/>
            <a:alpha val="57000"/>
          </a:schemeClr>
        </a:solidFill>
      </dgm:spPr>
      <dgm:t>
        <a:bodyPr/>
        <a:lstStyle/>
        <a:p>
          <a:r>
            <a:rPr lang="sv-SE" sz="1400" dirty="0"/>
            <a:t>ANDTS-prevention</a:t>
          </a:r>
        </a:p>
      </dgm:t>
    </dgm:pt>
    <dgm:pt modelId="{DEC7731F-1ECC-43A0-AF6F-A8506B34ED27}" type="parTrans" cxnId="{783E42DC-37F8-4D9F-960C-4955222C4E89}">
      <dgm:prSet/>
      <dgm:spPr/>
      <dgm:t>
        <a:bodyPr/>
        <a:lstStyle/>
        <a:p>
          <a:endParaRPr lang="sv-SE"/>
        </a:p>
      </dgm:t>
    </dgm:pt>
    <dgm:pt modelId="{69D2F9A3-2D57-4262-BD32-97FD64348261}" type="sibTrans" cxnId="{783E42DC-37F8-4D9F-960C-4955222C4E89}">
      <dgm:prSet/>
      <dgm:spPr/>
      <dgm:t>
        <a:bodyPr/>
        <a:lstStyle/>
        <a:p>
          <a:endParaRPr lang="sv-SE"/>
        </a:p>
      </dgm:t>
    </dgm:pt>
    <dgm:pt modelId="{88D0D4B3-8234-42E8-B2CC-4082D240B7C3}">
      <dgm:prSet phldrT="[Text]" custT="1"/>
      <dgm:spPr>
        <a:solidFill>
          <a:schemeClr val="accent4">
            <a:lumMod val="75000"/>
            <a:alpha val="61000"/>
          </a:schemeClr>
        </a:solidFill>
      </dgm:spPr>
      <dgm:t>
        <a:bodyPr/>
        <a:lstStyle/>
        <a:p>
          <a:r>
            <a:rPr lang="sv-SE" sz="1400" dirty="0"/>
            <a:t>Barnrättsfrågor</a:t>
          </a:r>
        </a:p>
      </dgm:t>
    </dgm:pt>
    <dgm:pt modelId="{476AE767-6FA4-489E-9417-D80BE71E8AEF}" type="parTrans" cxnId="{608770AE-565F-43EF-9367-7F0A0CFDAA60}">
      <dgm:prSet/>
      <dgm:spPr/>
      <dgm:t>
        <a:bodyPr/>
        <a:lstStyle/>
        <a:p>
          <a:endParaRPr lang="sv-SE"/>
        </a:p>
      </dgm:t>
    </dgm:pt>
    <dgm:pt modelId="{906CC405-B717-46A1-B3FC-83351360A6B9}" type="sibTrans" cxnId="{608770AE-565F-43EF-9367-7F0A0CFDAA60}">
      <dgm:prSet/>
      <dgm:spPr/>
      <dgm:t>
        <a:bodyPr/>
        <a:lstStyle/>
        <a:p>
          <a:endParaRPr lang="sv-SE"/>
        </a:p>
      </dgm:t>
    </dgm:pt>
    <dgm:pt modelId="{16F92035-B262-46ED-BD21-6D8203CB34B8}">
      <dgm:prSet phldrT="[Text]" custT="1"/>
      <dgm:spPr>
        <a:solidFill>
          <a:srgbClr val="008616">
            <a:alpha val="42000"/>
          </a:srgbClr>
        </a:solidFill>
      </dgm:spPr>
      <dgm:t>
        <a:bodyPr/>
        <a:lstStyle/>
        <a:p>
          <a:r>
            <a:rPr lang="sv-SE" sz="1400" dirty="0"/>
            <a:t>Demokrati och ungas inflytande</a:t>
          </a:r>
        </a:p>
      </dgm:t>
    </dgm:pt>
    <dgm:pt modelId="{12AC9B87-A04A-4370-B829-9E84BEBB588A}" type="parTrans" cxnId="{44011ADF-529F-49AB-B60B-CC1F850C6AF8}">
      <dgm:prSet/>
      <dgm:spPr/>
      <dgm:t>
        <a:bodyPr/>
        <a:lstStyle/>
        <a:p>
          <a:endParaRPr lang="sv-SE"/>
        </a:p>
      </dgm:t>
    </dgm:pt>
    <dgm:pt modelId="{F32329BD-0C13-4E81-B26F-EC03528B7FCD}" type="sibTrans" cxnId="{44011ADF-529F-49AB-B60B-CC1F850C6AF8}">
      <dgm:prSet/>
      <dgm:spPr/>
      <dgm:t>
        <a:bodyPr/>
        <a:lstStyle/>
        <a:p>
          <a:endParaRPr lang="sv-SE"/>
        </a:p>
      </dgm:t>
    </dgm:pt>
    <dgm:pt modelId="{C61DD19C-7295-4314-90B8-6764F929D8B3}">
      <dgm:prSet phldrT="[Text]" custT="1"/>
      <dgm:spPr>
        <a:solidFill>
          <a:schemeClr val="accent5">
            <a:lumMod val="75000"/>
            <a:alpha val="67000"/>
          </a:schemeClr>
        </a:solidFill>
      </dgm:spPr>
      <dgm:t>
        <a:bodyPr/>
        <a:lstStyle/>
        <a:p>
          <a:r>
            <a:rPr lang="sv-SE" sz="1400" dirty="0"/>
            <a:t>Funktionshinderfrågor</a:t>
          </a:r>
        </a:p>
      </dgm:t>
    </dgm:pt>
    <dgm:pt modelId="{2EAA9035-02B0-479C-B304-9FCF6224D6C5}" type="parTrans" cxnId="{40BE1015-BD5B-4D18-BAC8-A736AFA7885A}">
      <dgm:prSet/>
      <dgm:spPr/>
      <dgm:t>
        <a:bodyPr/>
        <a:lstStyle/>
        <a:p>
          <a:endParaRPr lang="sv-SE"/>
        </a:p>
      </dgm:t>
    </dgm:pt>
    <dgm:pt modelId="{D6051BA7-61B2-4108-A6EB-816F72464454}" type="sibTrans" cxnId="{40BE1015-BD5B-4D18-BAC8-A736AFA7885A}">
      <dgm:prSet/>
      <dgm:spPr/>
      <dgm:t>
        <a:bodyPr/>
        <a:lstStyle/>
        <a:p>
          <a:endParaRPr lang="sv-SE"/>
        </a:p>
      </dgm:t>
    </dgm:pt>
    <dgm:pt modelId="{8D61148E-B207-4458-B18F-1CF3E0399401}" type="pres">
      <dgm:prSet presAssocID="{901485A3-73E6-40BC-95F8-34AF3EE5DDDC}" presName="linearFlow" presStyleCnt="0">
        <dgm:presLayoutVars>
          <dgm:dir/>
          <dgm:resizeHandles val="exact"/>
        </dgm:presLayoutVars>
      </dgm:prSet>
      <dgm:spPr/>
    </dgm:pt>
    <dgm:pt modelId="{84FD835F-EE8F-4A91-97FD-D5CAA055FCCF}" type="pres">
      <dgm:prSet presAssocID="{BADA6BA4-36F8-44EC-BAEE-12EE4EC2F643}" presName="composite" presStyleCnt="0"/>
      <dgm:spPr/>
    </dgm:pt>
    <dgm:pt modelId="{C262193B-529A-4708-89BF-0E3FAE80B623}" type="pres">
      <dgm:prSet presAssocID="{BADA6BA4-36F8-44EC-BAEE-12EE4EC2F643}" presName="imgShp" presStyleLbl="fgImgPlace1" presStyleIdx="0" presStyleCnt="4" custLinFactNeighborX="-38922" custLinFactNeighborY="-702"/>
      <dgm:spPr>
        <a:blipFill>
          <a:blip xmlns:r="http://schemas.openxmlformats.org/officeDocument/2006/relationships"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backgroundRemoval t="10000" b="90000" l="14912" r="85088">
                        <a14:foregroundMark x1="34884" y1="29139" x2="34884" y2="29139"/>
                        <a14:foregroundMark x1="28488" y1="37086" x2="28488" y2="37086"/>
                        <a14:foregroundMark x1="59302" y1="37086" x2="59302" y2="37086"/>
                        <a14:foregroundMark x1="69186" y1="29139" x2="69186" y2="29139"/>
                        <a14:foregroundMark x1="68023" y1="60927" x2="68023" y2="60927"/>
                        <a14:foregroundMark x1="48837" y1="52980" x2="48837" y2="52980"/>
                        <a14:foregroundMark x1="43605" y1="64238" x2="43605" y2="64238"/>
                        <a14:foregroundMark x1="40116" y1="74172" x2="40116" y2="74172"/>
                      </a14:backgroundRemoval>
                    </a14:imgEffect>
                  </a14:imgLayer>
                </a14:imgProps>
              </a:ext>
              <a:ext uri="{28A0092B-C50C-407E-A947-70E740481C1C}">
                <a14:useLocalDpi xmlns:a14="http://schemas.microsoft.com/office/drawing/2010/main" val="0"/>
              </a:ext>
            </a:extLst>
          </a:blip>
          <a:srcRect/>
          <a:stretch>
            <a:fillRect l="-7000" r="-7000"/>
          </a:stretch>
        </a:blipFill>
      </dgm:spPr>
    </dgm:pt>
    <dgm:pt modelId="{B7E2D8D5-A35B-4690-8364-FB308A609E15}" type="pres">
      <dgm:prSet presAssocID="{BADA6BA4-36F8-44EC-BAEE-12EE4EC2F643}" presName="txShp" presStyleLbl="node1" presStyleIdx="0" presStyleCnt="4" custScaleX="101272" custScaleY="103432">
        <dgm:presLayoutVars>
          <dgm:bulletEnabled val="1"/>
        </dgm:presLayoutVars>
      </dgm:prSet>
      <dgm:spPr/>
    </dgm:pt>
    <dgm:pt modelId="{423AC502-D9E6-43F5-82AF-A4BF171E1A43}" type="pres">
      <dgm:prSet presAssocID="{69D2F9A3-2D57-4262-BD32-97FD64348261}" presName="spacing" presStyleCnt="0"/>
      <dgm:spPr/>
    </dgm:pt>
    <dgm:pt modelId="{80F772A4-401D-4E80-ADD5-0BCD9AE3D073}" type="pres">
      <dgm:prSet presAssocID="{88D0D4B3-8234-42E8-B2CC-4082D240B7C3}" presName="composite" presStyleCnt="0"/>
      <dgm:spPr/>
    </dgm:pt>
    <dgm:pt modelId="{AFC2AE79-4C39-495E-9E55-9B9E1FA3CCCB}" type="pres">
      <dgm:prSet presAssocID="{88D0D4B3-8234-42E8-B2CC-4082D240B7C3}" presName="imgShp" presStyleLbl="fgImgPlace1" presStyleIdx="1" presStyleCnt="4" custLinFactNeighborX="-39067" custLinFactNeighborY="-7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n med ballong"/>
        </a:ext>
      </dgm:extLst>
    </dgm:pt>
    <dgm:pt modelId="{734759EF-9143-4382-8FC2-F3333039C3CA}" type="pres">
      <dgm:prSet presAssocID="{88D0D4B3-8234-42E8-B2CC-4082D240B7C3}" presName="txShp" presStyleLbl="node1" presStyleIdx="1" presStyleCnt="4">
        <dgm:presLayoutVars>
          <dgm:bulletEnabled val="1"/>
        </dgm:presLayoutVars>
      </dgm:prSet>
      <dgm:spPr/>
    </dgm:pt>
    <dgm:pt modelId="{A89FEEC9-3E9F-4271-A364-FC11DC38D5BE}" type="pres">
      <dgm:prSet presAssocID="{906CC405-B717-46A1-B3FC-83351360A6B9}" presName="spacing" presStyleCnt="0"/>
      <dgm:spPr/>
    </dgm:pt>
    <dgm:pt modelId="{F16D7219-2C9E-4054-8291-372F5FC69CAC}" type="pres">
      <dgm:prSet presAssocID="{16F92035-B262-46ED-BD21-6D8203CB34B8}" presName="composite" presStyleCnt="0"/>
      <dgm:spPr/>
    </dgm:pt>
    <dgm:pt modelId="{3CF82F7D-7A57-462B-8497-78C870F999DB}" type="pres">
      <dgm:prSet presAssocID="{16F92035-B262-46ED-BD21-6D8203CB34B8}" presName="imgShp" presStyleLbl="fgImgPlace1" presStyleIdx="2" presStyleCnt="4" custLinFactNeighborX="-39306" custLinFactNeighborY="126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uppframgång"/>
        </a:ext>
      </dgm:extLst>
    </dgm:pt>
    <dgm:pt modelId="{F1EA90AA-52EC-4B3F-8FE9-F9008F41887B}" type="pres">
      <dgm:prSet presAssocID="{16F92035-B262-46ED-BD21-6D8203CB34B8}" presName="txShp" presStyleLbl="node1" presStyleIdx="2" presStyleCnt="4">
        <dgm:presLayoutVars>
          <dgm:bulletEnabled val="1"/>
        </dgm:presLayoutVars>
      </dgm:prSet>
      <dgm:spPr/>
    </dgm:pt>
    <dgm:pt modelId="{69F9E17F-2C03-4A50-B3D5-A87F047F9BEE}" type="pres">
      <dgm:prSet presAssocID="{F32329BD-0C13-4E81-B26F-EC03528B7FCD}" presName="spacing" presStyleCnt="0"/>
      <dgm:spPr/>
    </dgm:pt>
    <dgm:pt modelId="{2C6F6BF5-73E1-41E6-8B2C-3F319C20C1F9}" type="pres">
      <dgm:prSet presAssocID="{C61DD19C-7295-4314-90B8-6764F929D8B3}" presName="composite" presStyleCnt="0"/>
      <dgm:spPr/>
    </dgm:pt>
    <dgm:pt modelId="{6EFC887F-596F-43E7-AF09-3E5DC0184F6B}" type="pres">
      <dgm:prSet presAssocID="{C61DD19C-7295-4314-90B8-6764F929D8B3}" presName="imgShp" presStyleLbl="fgImgPlace1" presStyleIdx="3" presStyleCnt="4" custLinFactNeighborX="-40624" custLinFactNeighborY="686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niversell åtkomst"/>
        </a:ext>
      </dgm:extLst>
    </dgm:pt>
    <dgm:pt modelId="{4863680B-7C6F-4513-98F0-CFCDAA2EC7BC}" type="pres">
      <dgm:prSet presAssocID="{C61DD19C-7295-4314-90B8-6764F929D8B3}" presName="txShp" presStyleLbl="node1" presStyleIdx="3" presStyleCnt="4">
        <dgm:presLayoutVars>
          <dgm:bulletEnabled val="1"/>
        </dgm:presLayoutVars>
      </dgm:prSet>
      <dgm:spPr/>
    </dgm:pt>
  </dgm:ptLst>
  <dgm:cxnLst>
    <dgm:cxn modelId="{33515C09-C7F3-47B2-95A0-C6CA46AA9F05}" type="presOf" srcId="{16F92035-B262-46ED-BD21-6D8203CB34B8}" destId="{F1EA90AA-52EC-4B3F-8FE9-F9008F41887B}" srcOrd="0" destOrd="0" presId="urn:microsoft.com/office/officeart/2005/8/layout/vList3"/>
    <dgm:cxn modelId="{40BE1015-BD5B-4D18-BAC8-A736AFA7885A}" srcId="{901485A3-73E6-40BC-95F8-34AF3EE5DDDC}" destId="{C61DD19C-7295-4314-90B8-6764F929D8B3}" srcOrd="3" destOrd="0" parTransId="{2EAA9035-02B0-479C-B304-9FCF6224D6C5}" sibTransId="{D6051BA7-61B2-4108-A6EB-816F72464454}"/>
    <dgm:cxn modelId="{628E242A-56C5-415A-944C-12005023C915}" type="presOf" srcId="{901485A3-73E6-40BC-95F8-34AF3EE5DDDC}" destId="{8D61148E-B207-4458-B18F-1CF3E0399401}" srcOrd="0" destOrd="0" presId="urn:microsoft.com/office/officeart/2005/8/layout/vList3"/>
    <dgm:cxn modelId="{F8A18659-CFC9-478D-8BB5-659BDAA4AA7D}" type="presOf" srcId="{88D0D4B3-8234-42E8-B2CC-4082D240B7C3}" destId="{734759EF-9143-4382-8FC2-F3333039C3CA}" srcOrd="0" destOrd="0" presId="urn:microsoft.com/office/officeart/2005/8/layout/vList3"/>
    <dgm:cxn modelId="{608770AE-565F-43EF-9367-7F0A0CFDAA60}" srcId="{901485A3-73E6-40BC-95F8-34AF3EE5DDDC}" destId="{88D0D4B3-8234-42E8-B2CC-4082D240B7C3}" srcOrd="1" destOrd="0" parTransId="{476AE767-6FA4-489E-9417-D80BE71E8AEF}" sibTransId="{906CC405-B717-46A1-B3FC-83351360A6B9}"/>
    <dgm:cxn modelId="{DABBD2B0-5B30-4945-9B05-24F007BD4254}" type="presOf" srcId="{C61DD19C-7295-4314-90B8-6764F929D8B3}" destId="{4863680B-7C6F-4513-98F0-CFCDAA2EC7BC}" srcOrd="0" destOrd="0" presId="urn:microsoft.com/office/officeart/2005/8/layout/vList3"/>
    <dgm:cxn modelId="{0AFAB3D7-B0F0-4CC7-894F-47D1495ED393}" type="presOf" srcId="{BADA6BA4-36F8-44EC-BAEE-12EE4EC2F643}" destId="{B7E2D8D5-A35B-4690-8364-FB308A609E15}" srcOrd="0" destOrd="0" presId="urn:microsoft.com/office/officeart/2005/8/layout/vList3"/>
    <dgm:cxn modelId="{783E42DC-37F8-4D9F-960C-4955222C4E89}" srcId="{901485A3-73E6-40BC-95F8-34AF3EE5DDDC}" destId="{BADA6BA4-36F8-44EC-BAEE-12EE4EC2F643}" srcOrd="0" destOrd="0" parTransId="{DEC7731F-1ECC-43A0-AF6F-A8506B34ED27}" sibTransId="{69D2F9A3-2D57-4262-BD32-97FD64348261}"/>
    <dgm:cxn modelId="{44011ADF-529F-49AB-B60B-CC1F850C6AF8}" srcId="{901485A3-73E6-40BC-95F8-34AF3EE5DDDC}" destId="{16F92035-B262-46ED-BD21-6D8203CB34B8}" srcOrd="2" destOrd="0" parTransId="{12AC9B87-A04A-4370-B829-9E84BEBB588A}" sibTransId="{F32329BD-0C13-4E81-B26F-EC03528B7FCD}"/>
    <dgm:cxn modelId="{1E422802-5656-4B73-B5D8-612E18A92CAD}" type="presParOf" srcId="{8D61148E-B207-4458-B18F-1CF3E0399401}" destId="{84FD835F-EE8F-4A91-97FD-D5CAA055FCCF}" srcOrd="0" destOrd="0" presId="urn:microsoft.com/office/officeart/2005/8/layout/vList3"/>
    <dgm:cxn modelId="{9DE843FA-88F1-469E-BFDD-E80D59B922CD}" type="presParOf" srcId="{84FD835F-EE8F-4A91-97FD-D5CAA055FCCF}" destId="{C262193B-529A-4708-89BF-0E3FAE80B623}" srcOrd="0" destOrd="0" presId="urn:microsoft.com/office/officeart/2005/8/layout/vList3"/>
    <dgm:cxn modelId="{8D67C9D9-07B6-436F-8F83-67C8FD1861C9}" type="presParOf" srcId="{84FD835F-EE8F-4A91-97FD-D5CAA055FCCF}" destId="{B7E2D8D5-A35B-4690-8364-FB308A609E15}" srcOrd="1" destOrd="0" presId="urn:microsoft.com/office/officeart/2005/8/layout/vList3"/>
    <dgm:cxn modelId="{BABB30A4-301A-4144-B13C-66476CC64B5E}" type="presParOf" srcId="{8D61148E-B207-4458-B18F-1CF3E0399401}" destId="{423AC502-D9E6-43F5-82AF-A4BF171E1A43}" srcOrd="1" destOrd="0" presId="urn:microsoft.com/office/officeart/2005/8/layout/vList3"/>
    <dgm:cxn modelId="{5A397FC3-DF17-44CD-82B5-F5FC07663580}" type="presParOf" srcId="{8D61148E-B207-4458-B18F-1CF3E0399401}" destId="{80F772A4-401D-4E80-ADD5-0BCD9AE3D073}" srcOrd="2" destOrd="0" presId="urn:microsoft.com/office/officeart/2005/8/layout/vList3"/>
    <dgm:cxn modelId="{F6ABBE14-26A7-4D76-9E62-094B571E035D}" type="presParOf" srcId="{80F772A4-401D-4E80-ADD5-0BCD9AE3D073}" destId="{AFC2AE79-4C39-495E-9E55-9B9E1FA3CCCB}" srcOrd="0" destOrd="0" presId="urn:microsoft.com/office/officeart/2005/8/layout/vList3"/>
    <dgm:cxn modelId="{7529E402-0CB1-44CF-B20F-A7B27E7A7143}" type="presParOf" srcId="{80F772A4-401D-4E80-ADD5-0BCD9AE3D073}" destId="{734759EF-9143-4382-8FC2-F3333039C3CA}" srcOrd="1" destOrd="0" presId="urn:microsoft.com/office/officeart/2005/8/layout/vList3"/>
    <dgm:cxn modelId="{C86C4B93-E03D-4FAA-9E75-6C3BDCADB17E}" type="presParOf" srcId="{8D61148E-B207-4458-B18F-1CF3E0399401}" destId="{A89FEEC9-3E9F-4271-A364-FC11DC38D5BE}" srcOrd="3" destOrd="0" presId="urn:microsoft.com/office/officeart/2005/8/layout/vList3"/>
    <dgm:cxn modelId="{224E5E3C-5DED-4F43-9898-11BACE061B3A}" type="presParOf" srcId="{8D61148E-B207-4458-B18F-1CF3E0399401}" destId="{F16D7219-2C9E-4054-8291-372F5FC69CAC}" srcOrd="4" destOrd="0" presId="urn:microsoft.com/office/officeart/2005/8/layout/vList3"/>
    <dgm:cxn modelId="{A7AA6F98-C04A-4C43-8AD6-E8DAFD4B4BBC}" type="presParOf" srcId="{F16D7219-2C9E-4054-8291-372F5FC69CAC}" destId="{3CF82F7D-7A57-462B-8497-78C870F999DB}" srcOrd="0" destOrd="0" presId="urn:microsoft.com/office/officeart/2005/8/layout/vList3"/>
    <dgm:cxn modelId="{541AEEB8-F3C8-4A3A-B26C-7A82531D2AFB}" type="presParOf" srcId="{F16D7219-2C9E-4054-8291-372F5FC69CAC}" destId="{F1EA90AA-52EC-4B3F-8FE9-F9008F41887B}" srcOrd="1" destOrd="0" presId="urn:microsoft.com/office/officeart/2005/8/layout/vList3"/>
    <dgm:cxn modelId="{5B1B4AFE-D945-44B5-B5AB-676B10296F4B}" type="presParOf" srcId="{8D61148E-B207-4458-B18F-1CF3E0399401}" destId="{69F9E17F-2C03-4A50-B3D5-A87F047F9BEE}" srcOrd="5" destOrd="0" presId="urn:microsoft.com/office/officeart/2005/8/layout/vList3"/>
    <dgm:cxn modelId="{995BDB4B-C1F2-4D9A-B7C4-2B35AF2766A1}" type="presParOf" srcId="{8D61148E-B207-4458-B18F-1CF3E0399401}" destId="{2C6F6BF5-73E1-41E6-8B2C-3F319C20C1F9}" srcOrd="6" destOrd="0" presId="urn:microsoft.com/office/officeart/2005/8/layout/vList3"/>
    <dgm:cxn modelId="{90E4F47D-D8EE-47E0-A6B5-FDDE6109E11E}" type="presParOf" srcId="{2C6F6BF5-73E1-41E6-8B2C-3F319C20C1F9}" destId="{6EFC887F-596F-43E7-AF09-3E5DC0184F6B}" srcOrd="0" destOrd="0" presId="urn:microsoft.com/office/officeart/2005/8/layout/vList3"/>
    <dgm:cxn modelId="{48441DAE-A985-4952-9A25-156C34CB290F}" type="presParOf" srcId="{2C6F6BF5-73E1-41E6-8B2C-3F319C20C1F9}" destId="{4863680B-7C6F-4513-98F0-CFCDAA2EC7B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485A3-73E6-40BC-95F8-34AF3EE5DDDC}" type="doc">
      <dgm:prSet loTypeId="urn:microsoft.com/office/officeart/2005/8/layout/vList3" loCatId="list" qsTypeId="urn:microsoft.com/office/officeart/2005/8/quickstyle/simple1" qsCatId="simple" csTypeId="urn:microsoft.com/office/officeart/2005/8/colors/accent1_2" csCatId="accent1" phldr="1"/>
      <dgm:spPr/>
    </dgm:pt>
    <dgm:pt modelId="{88D0D4B3-8234-42E8-B2CC-4082D240B7C3}">
      <dgm:prSet phldrT="[Text]" custT="1"/>
      <dgm:spPr>
        <a:solidFill>
          <a:schemeClr val="accent1">
            <a:lumMod val="50000"/>
            <a:alpha val="76000"/>
          </a:schemeClr>
        </a:solidFill>
      </dgm:spPr>
      <dgm:t>
        <a:bodyPr/>
        <a:lstStyle/>
        <a:p>
          <a:r>
            <a:rPr lang="sv-SE" sz="1400" dirty="0"/>
            <a:t>Trygghetsskapande &amp; brottsförebyggande arbete</a:t>
          </a:r>
        </a:p>
      </dgm:t>
    </dgm:pt>
    <dgm:pt modelId="{476AE767-6FA4-489E-9417-D80BE71E8AEF}" type="parTrans" cxnId="{608770AE-565F-43EF-9367-7F0A0CFDAA60}">
      <dgm:prSet/>
      <dgm:spPr/>
      <dgm:t>
        <a:bodyPr/>
        <a:lstStyle/>
        <a:p>
          <a:endParaRPr lang="sv-SE"/>
        </a:p>
      </dgm:t>
    </dgm:pt>
    <dgm:pt modelId="{906CC405-B717-46A1-B3FC-83351360A6B9}" type="sibTrans" cxnId="{608770AE-565F-43EF-9367-7F0A0CFDAA60}">
      <dgm:prSet/>
      <dgm:spPr/>
      <dgm:t>
        <a:bodyPr/>
        <a:lstStyle/>
        <a:p>
          <a:endParaRPr lang="sv-SE"/>
        </a:p>
      </dgm:t>
    </dgm:pt>
    <dgm:pt modelId="{16F92035-B262-46ED-BD21-6D8203CB34B8}">
      <dgm:prSet phldrT="[Text]" custT="1"/>
      <dgm:spPr>
        <a:solidFill>
          <a:srgbClr val="C00000">
            <a:alpha val="56000"/>
          </a:srgbClr>
        </a:solidFill>
      </dgm:spPr>
      <dgm:t>
        <a:bodyPr/>
        <a:lstStyle/>
        <a:p>
          <a:r>
            <a:rPr lang="sv-SE" sz="1400" dirty="0"/>
            <a:t>Våldsförebyggande arbete</a:t>
          </a:r>
        </a:p>
      </dgm:t>
    </dgm:pt>
    <dgm:pt modelId="{12AC9B87-A04A-4370-B829-9E84BEBB588A}" type="parTrans" cxnId="{44011ADF-529F-49AB-B60B-CC1F850C6AF8}">
      <dgm:prSet/>
      <dgm:spPr/>
      <dgm:t>
        <a:bodyPr/>
        <a:lstStyle/>
        <a:p>
          <a:endParaRPr lang="sv-SE"/>
        </a:p>
      </dgm:t>
    </dgm:pt>
    <dgm:pt modelId="{F32329BD-0C13-4E81-B26F-EC03528B7FCD}" type="sibTrans" cxnId="{44011ADF-529F-49AB-B60B-CC1F850C6AF8}">
      <dgm:prSet/>
      <dgm:spPr/>
      <dgm:t>
        <a:bodyPr/>
        <a:lstStyle/>
        <a:p>
          <a:endParaRPr lang="sv-SE"/>
        </a:p>
      </dgm:t>
    </dgm:pt>
    <dgm:pt modelId="{C61DD19C-7295-4314-90B8-6764F929D8B3}">
      <dgm:prSet phldrT="[Text]" custT="1"/>
      <dgm:spPr>
        <a:solidFill>
          <a:schemeClr val="accent4">
            <a:lumMod val="50000"/>
            <a:alpha val="68000"/>
          </a:schemeClr>
        </a:solidFill>
      </dgm:spPr>
      <dgm:t>
        <a:bodyPr/>
        <a:lstStyle/>
        <a:p>
          <a:r>
            <a:rPr lang="sv-SE" sz="1400" dirty="0"/>
            <a:t>Processledning och utvecklingsarbete</a:t>
          </a:r>
        </a:p>
      </dgm:t>
    </dgm:pt>
    <dgm:pt modelId="{2EAA9035-02B0-479C-B304-9FCF6224D6C5}" type="parTrans" cxnId="{40BE1015-BD5B-4D18-BAC8-A736AFA7885A}">
      <dgm:prSet/>
      <dgm:spPr/>
      <dgm:t>
        <a:bodyPr/>
        <a:lstStyle/>
        <a:p>
          <a:endParaRPr lang="sv-SE"/>
        </a:p>
      </dgm:t>
    </dgm:pt>
    <dgm:pt modelId="{D6051BA7-61B2-4108-A6EB-816F72464454}" type="sibTrans" cxnId="{40BE1015-BD5B-4D18-BAC8-A736AFA7885A}">
      <dgm:prSet/>
      <dgm:spPr/>
      <dgm:t>
        <a:bodyPr/>
        <a:lstStyle/>
        <a:p>
          <a:endParaRPr lang="sv-SE"/>
        </a:p>
      </dgm:t>
    </dgm:pt>
    <dgm:pt modelId="{BADA6BA4-36F8-44EC-BAEE-12EE4EC2F643}">
      <dgm:prSet phldrT="[Text]" custT="1"/>
      <dgm:spPr>
        <a:solidFill>
          <a:schemeClr val="accent6">
            <a:lumMod val="75000"/>
            <a:alpha val="69000"/>
          </a:schemeClr>
        </a:solidFill>
      </dgm:spPr>
      <dgm:t>
        <a:bodyPr/>
        <a:lstStyle/>
        <a:p>
          <a:r>
            <a:rPr lang="sv-SE" sz="1400" dirty="0"/>
            <a:t>Stadsdelsarbete</a:t>
          </a:r>
        </a:p>
      </dgm:t>
    </dgm:pt>
    <dgm:pt modelId="{69D2F9A3-2D57-4262-BD32-97FD64348261}" type="sibTrans" cxnId="{783E42DC-37F8-4D9F-960C-4955222C4E89}">
      <dgm:prSet/>
      <dgm:spPr/>
      <dgm:t>
        <a:bodyPr/>
        <a:lstStyle/>
        <a:p>
          <a:endParaRPr lang="sv-SE"/>
        </a:p>
      </dgm:t>
    </dgm:pt>
    <dgm:pt modelId="{DEC7731F-1ECC-43A0-AF6F-A8506B34ED27}" type="parTrans" cxnId="{783E42DC-37F8-4D9F-960C-4955222C4E89}">
      <dgm:prSet/>
      <dgm:spPr/>
      <dgm:t>
        <a:bodyPr/>
        <a:lstStyle/>
        <a:p>
          <a:endParaRPr lang="sv-SE"/>
        </a:p>
      </dgm:t>
    </dgm:pt>
    <dgm:pt modelId="{8D61148E-B207-4458-B18F-1CF3E0399401}" type="pres">
      <dgm:prSet presAssocID="{901485A3-73E6-40BC-95F8-34AF3EE5DDDC}" presName="linearFlow" presStyleCnt="0">
        <dgm:presLayoutVars>
          <dgm:dir/>
          <dgm:resizeHandles val="exact"/>
        </dgm:presLayoutVars>
      </dgm:prSet>
      <dgm:spPr/>
    </dgm:pt>
    <dgm:pt modelId="{84FD835F-EE8F-4A91-97FD-D5CAA055FCCF}" type="pres">
      <dgm:prSet presAssocID="{BADA6BA4-36F8-44EC-BAEE-12EE4EC2F643}" presName="composite" presStyleCnt="0"/>
      <dgm:spPr/>
    </dgm:pt>
    <dgm:pt modelId="{C262193B-529A-4708-89BF-0E3FAE80B623}" type="pres">
      <dgm:prSet presAssocID="{BADA6BA4-36F8-44EC-BAEE-12EE4EC2F643}" presName="imgShp" presStyleLbl="fgImgPlace1" presStyleIdx="0" presStyleCnt="4" custLinFactNeighborX="-43403" custLinFactNeighborY="196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rt"/>
        </a:ext>
      </dgm:extLst>
    </dgm:pt>
    <dgm:pt modelId="{B7E2D8D5-A35B-4690-8364-FB308A609E15}" type="pres">
      <dgm:prSet presAssocID="{BADA6BA4-36F8-44EC-BAEE-12EE4EC2F643}" presName="txShp" presStyleLbl="node1" presStyleIdx="0" presStyleCnt="4" custScaleX="101272" custScaleY="103432">
        <dgm:presLayoutVars>
          <dgm:bulletEnabled val="1"/>
        </dgm:presLayoutVars>
      </dgm:prSet>
      <dgm:spPr/>
    </dgm:pt>
    <dgm:pt modelId="{423AC502-D9E6-43F5-82AF-A4BF171E1A43}" type="pres">
      <dgm:prSet presAssocID="{69D2F9A3-2D57-4262-BD32-97FD64348261}" presName="spacing" presStyleCnt="0"/>
      <dgm:spPr/>
    </dgm:pt>
    <dgm:pt modelId="{80F772A4-401D-4E80-ADD5-0BCD9AE3D073}" type="pres">
      <dgm:prSet presAssocID="{88D0D4B3-8234-42E8-B2CC-4082D240B7C3}" presName="composite" presStyleCnt="0"/>
      <dgm:spPr/>
    </dgm:pt>
    <dgm:pt modelId="{AFC2AE79-4C39-495E-9E55-9B9E1FA3CCCB}" type="pres">
      <dgm:prSet presAssocID="{88D0D4B3-8234-42E8-B2CC-4082D240B7C3}" presName="imgShp" presStyleLbl="fgImgPlace1" presStyleIdx="1" presStyleCnt="4" custLinFactNeighborX="-41286" custLinFactNeighborY="35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nslutningar"/>
        </a:ext>
      </dgm:extLst>
    </dgm:pt>
    <dgm:pt modelId="{734759EF-9143-4382-8FC2-F3333039C3CA}" type="pres">
      <dgm:prSet presAssocID="{88D0D4B3-8234-42E8-B2CC-4082D240B7C3}" presName="txShp" presStyleLbl="node1" presStyleIdx="1" presStyleCnt="4">
        <dgm:presLayoutVars>
          <dgm:bulletEnabled val="1"/>
        </dgm:presLayoutVars>
      </dgm:prSet>
      <dgm:spPr/>
    </dgm:pt>
    <dgm:pt modelId="{A89FEEC9-3E9F-4271-A364-FC11DC38D5BE}" type="pres">
      <dgm:prSet presAssocID="{906CC405-B717-46A1-B3FC-83351360A6B9}" presName="spacing" presStyleCnt="0"/>
      <dgm:spPr/>
    </dgm:pt>
    <dgm:pt modelId="{F16D7219-2C9E-4054-8291-372F5FC69CAC}" type="pres">
      <dgm:prSet presAssocID="{16F92035-B262-46ED-BD21-6D8203CB34B8}" presName="composite" presStyleCnt="0"/>
      <dgm:spPr/>
    </dgm:pt>
    <dgm:pt modelId="{3CF82F7D-7A57-462B-8497-78C870F999DB}" type="pres">
      <dgm:prSet presAssocID="{16F92035-B262-46ED-BD21-6D8203CB34B8}" presName="imgShp" presStyleLbl="fgImgPlace1" presStyleIdx="2" presStyleCnt="4" custLinFactNeighborX="-41286" custLinFactNeighborY="-134"/>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järta med puls"/>
        </a:ext>
      </dgm:extLst>
    </dgm:pt>
    <dgm:pt modelId="{F1EA90AA-52EC-4B3F-8FE9-F9008F41887B}" type="pres">
      <dgm:prSet presAssocID="{16F92035-B262-46ED-BD21-6D8203CB34B8}" presName="txShp" presStyleLbl="node1" presStyleIdx="2" presStyleCnt="4">
        <dgm:presLayoutVars>
          <dgm:bulletEnabled val="1"/>
        </dgm:presLayoutVars>
      </dgm:prSet>
      <dgm:spPr/>
    </dgm:pt>
    <dgm:pt modelId="{69F9E17F-2C03-4A50-B3D5-A87F047F9BEE}" type="pres">
      <dgm:prSet presAssocID="{F32329BD-0C13-4E81-B26F-EC03528B7FCD}" presName="spacing" presStyleCnt="0"/>
      <dgm:spPr/>
    </dgm:pt>
    <dgm:pt modelId="{2C6F6BF5-73E1-41E6-8B2C-3F319C20C1F9}" type="pres">
      <dgm:prSet presAssocID="{C61DD19C-7295-4314-90B8-6764F929D8B3}" presName="composite" presStyleCnt="0"/>
      <dgm:spPr/>
    </dgm:pt>
    <dgm:pt modelId="{6EFC887F-596F-43E7-AF09-3E5DC0184F6B}" type="pres">
      <dgm:prSet presAssocID="{C61DD19C-7295-4314-90B8-6764F929D8B3}" presName="imgShp" presStyleLbl="fgImgPlace1" presStyleIdx="3" presStyleCnt="4" custLinFactNeighborX="-41286" custLinFactNeighborY="30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kål"/>
        </a:ext>
      </dgm:extLst>
    </dgm:pt>
    <dgm:pt modelId="{4863680B-7C6F-4513-98F0-CFCDAA2EC7BC}" type="pres">
      <dgm:prSet presAssocID="{C61DD19C-7295-4314-90B8-6764F929D8B3}" presName="txShp" presStyleLbl="node1" presStyleIdx="3" presStyleCnt="4">
        <dgm:presLayoutVars>
          <dgm:bulletEnabled val="1"/>
        </dgm:presLayoutVars>
      </dgm:prSet>
      <dgm:spPr/>
    </dgm:pt>
  </dgm:ptLst>
  <dgm:cxnLst>
    <dgm:cxn modelId="{33515C09-C7F3-47B2-95A0-C6CA46AA9F05}" type="presOf" srcId="{16F92035-B262-46ED-BD21-6D8203CB34B8}" destId="{F1EA90AA-52EC-4B3F-8FE9-F9008F41887B}" srcOrd="0" destOrd="0" presId="urn:microsoft.com/office/officeart/2005/8/layout/vList3"/>
    <dgm:cxn modelId="{40BE1015-BD5B-4D18-BAC8-A736AFA7885A}" srcId="{901485A3-73E6-40BC-95F8-34AF3EE5DDDC}" destId="{C61DD19C-7295-4314-90B8-6764F929D8B3}" srcOrd="3" destOrd="0" parTransId="{2EAA9035-02B0-479C-B304-9FCF6224D6C5}" sibTransId="{D6051BA7-61B2-4108-A6EB-816F72464454}"/>
    <dgm:cxn modelId="{628E242A-56C5-415A-944C-12005023C915}" type="presOf" srcId="{901485A3-73E6-40BC-95F8-34AF3EE5DDDC}" destId="{8D61148E-B207-4458-B18F-1CF3E0399401}" srcOrd="0" destOrd="0" presId="urn:microsoft.com/office/officeart/2005/8/layout/vList3"/>
    <dgm:cxn modelId="{F8A18659-CFC9-478D-8BB5-659BDAA4AA7D}" type="presOf" srcId="{88D0D4B3-8234-42E8-B2CC-4082D240B7C3}" destId="{734759EF-9143-4382-8FC2-F3333039C3CA}" srcOrd="0" destOrd="0" presId="urn:microsoft.com/office/officeart/2005/8/layout/vList3"/>
    <dgm:cxn modelId="{608770AE-565F-43EF-9367-7F0A0CFDAA60}" srcId="{901485A3-73E6-40BC-95F8-34AF3EE5DDDC}" destId="{88D0D4B3-8234-42E8-B2CC-4082D240B7C3}" srcOrd="1" destOrd="0" parTransId="{476AE767-6FA4-489E-9417-D80BE71E8AEF}" sibTransId="{906CC405-B717-46A1-B3FC-83351360A6B9}"/>
    <dgm:cxn modelId="{DABBD2B0-5B30-4945-9B05-24F007BD4254}" type="presOf" srcId="{C61DD19C-7295-4314-90B8-6764F929D8B3}" destId="{4863680B-7C6F-4513-98F0-CFCDAA2EC7BC}" srcOrd="0" destOrd="0" presId="urn:microsoft.com/office/officeart/2005/8/layout/vList3"/>
    <dgm:cxn modelId="{0AFAB3D7-B0F0-4CC7-894F-47D1495ED393}" type="presOf" srcId="{BADA6BA4-36F8-44EC-BAEE-12EE4EC2F643}" destId="{B7E2D8D5-A35B-4690-8364-FB308A609E15}" srcOrd="0" destOrd="0" presId="urn:microsoft.com/office/officeart/2005/8/layout/vList3"/>
    <dgm:cxn modelId="{783E42DC-37F8-4D9F-960C-4955222C4E89}" srcId="{901485A3-73E6-40BC-95F8-34AF3EE5DDDC}" destId="{BADA6BA4-36F8-44EC-BAEE-12EE4EC2F643}" srcOrd="0" destOrd="0" parTransId="{DEC7731F-1ECC-43A0-AF6F-A8506B34ED27}" sibTransId="{69D2F9A3-2D57-4262-BD32-97FD64348261}"/>
    <dgm:cxn modelId="{44011ADF-529F-49AB-B60B-CC1F850C6AF8}" srcId="{901485A3-73E6-40BC-95F8-34AF3EE5DDDC}" destId="{16F92035-B262-46ED-BD21-6D8203CB34B8}" srcOrd="2" destOrd="0" parTransId="{12AC9B87-A04A-4370-B829-9E84BEBB588A}" sibTransId="{F32329BD-0C13-4E81-B26F-EC03528B7FCD}"/>
    <dgm:cxn modelId="{1E422802-5656-4B73-B5D8-612E18A92CAD}" type="presParOf" srcId="{8D61148E-B207-4458-B18F-1CF3E0399401}" destId="{84FD835F-EE8F-4A91-97FD-D5CAA055FCCF}" srcOrd="0" destOrd="0" presId="urn:microsoft.com/office/officeart/2005/8/layout/vList3"/>
    <dgm:cxn modelId="{9DE843FA-88F1-469E-BFDD-E80D59B922CD}" type="presParOf" srcId="{84FD835F-EE8F-4A91-97FD-D5CAA055FCCF}" destId="{C262193B-529A-4708-89BF-0E3FAE80B623}" srcOrd="0" destOrd="0" presId="urn:microsoft.com/office/officeart/2005/8/layout/vList3"/>
    <dgm:cxn modelId="{8D67C9D9-07B6-436F-8F83-67C8FD1861C9}" type="presParOf" srcId="{84FD835F-EE8F-4A91-97FD-D5CAA055FCCF}" destId="{B7E2D8D5-A35B-4690-8364-FB308A609E15}" srcOrd="1" destOrd="0" presId="urn:microsoft.com/office/officeart/2005/8/layout/vList3"/>
    <dgm:cxn modelId="{BABB30A4-301A-4144-B13C-66476CC64B5E}" type="presParOf" srcId="{8D61148E-B207-4458-B18F-1CF3E0399401}" destId="{423AC502-D9E6-43F5-82AF-A4BF171E1A43}" srcOrd="1" destOrd="0" presId="urn:microsoft.com/office/officeart/2005/8/layout/vList3"/>
    <dgm:cxn modelId="{5A397FC3-DF17-44CD-82B5-F5FC07663580}" type="presParOf" srcId="{8D61148E-B207-4458-B18F-1CF3E0399401}" destId="{80F772A4-401D-4E80-ADD5-0BCD9AE3D073}" srcOrd="2" destOrd="0" presId="urn:microsoft.com/office/officeart/2005/8/layout/vList3"/>
    <dgm:cxn modelId="{F6ABBE14-26A7-4D76-9E62-094B571E035D}" type="presParOf" srcId="{80F772A4-401D-4E80-ADD5-0BCD9AE3D073}" destId="{AFC2AE79-4C39-495E-9E55-9B9E1FA3CCCB}" srcOrd="0" destOrd="0" presId="urn:microsoft.com/office/officeart/2005/8/layout/vList3"/>
    <dgm:cxn modelId="{7529E402-0CB1-44CF-B20F-A7B27E7A7143}" type="presParOf" srcId="{80F772A4-401D-4E80-ADD5-0BCD9AE3D073}" destId="{734759EF-9143-4382-8FC2-F3333039C3CA}" srcOrd="1" destOrd="0" presId="urn:microsoft.com/office/officeart/2005/8/layout/vList3"/>
    <dgm:cxn modelId="{C86C4B93-E03D-4FAA-9E75-6C3BDCADB17E}" type="presParOf" srcId="{8D61148E-B207-4458-B18F-1CF3E0399401}" destId="{A89FEEC9-3E9F-4271-A364-FC11DC38D5BE}" srcOrd="3" destOrd="0" presId="urn:microsoft.com/office/officeart/2005/8/layout/vList3"/>
    <dgm:cxn modelId="{224E5E3C-5DED-4F43-9898-11BACE061B3A}" type="presParOf" srcId="{8D61148E-B207-4458-B18F-1CF3E0399401}" destId="{F16D7219-2C9E-4054-8291-372F5FC69CAC}" srcOrd="4" destOrd="0" presId="urn:microsoft.com/office/officeart/2005/8/layout/vList3"/>
    <dgm:cxn modelId="{A7AA6F98-C04A-4C43-8AD6-E8DAFD4B4BBC}" type="presParOf" srcId="{F16D7219-2C9E-4054-8291-372F5FC69CAC}" destId="{3CF82F7D-7A57-462B-8497-78C870F999DB}" srcOrd="0" destOrd="0" presId="urn:microsoft.com/office/officeart/2005/8/layout/vList3"/>
    <dgm:cxn modelId="{541AEEB8-F3C8-4A3A-B26C-7A82531D2AFB}" type="presParOf" srcId="{F16D7219-2C9E-4054-8291-372F5FC69CAC}" destId="{F1EA90AA-52EC-4B3F-8FE9-F9008F41887B}" srcOrd="1" destOrd="0" presId="urn:microsoft.com/office/officeart/2005/8/layout/vList3"/>
    <dgm:cxn modelId="{5B1B4AFE-D945-44B5-B5AB-676B10296F4B}" type="presParOf" srcId="{8D61148E-B207-4458-B18F-1CF3E0399401}" destId="{69F9E17F-2C03-4A50-B3D5-A87F047F9BEE}" srcOrd="5" destOrd="0" presId="urn:microsoft.com/office/officeart/2005/8/layout/vList3"/>
    <dgm:cxn modelId="{995BDB4B-C1F2-4D9A-B7C4-2B35AF2766A1}" type="presParOf" srcId="{8D61148E-B207-4458-B18F-1CF3E0399401}" destId="{2C6F6BF5-73E1-41E6-8B2C-3F319C20C1F9}" srcOrd="6" destOrd="0" presId="urn:microsoft.com/office/officeart/2005/8/layout/vList3"/>
    <dgm:cxn modelId="{90E4F47D-D8EE-47E0-A6B5-FDDE6109E11E}" type="presParOf" srcId="{2C6F6BF5-73E1-41E6-8B2C-3F319C20C1F9}" destId="{6EFC887F-596F-43E7-AF09-3E5DC0184F6B}" srcOrd="0" destOrd="0" presId="urn:microsoft.com/office/officeart/2005/8/layout/vList3"/>
    <dgm:cxn modelId="{48441DAE-A985-4952-9A25-156C34CB290F}" type="presParOf" srcId="{2C6F6BF5-73E1-41E6-8B2C-3F319C20C1F9}" destId="{4863680B-7C6F-4513-98F0-CFCDAA2EC7BC}"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3D9E25-FF5D-4910-A6A6-374F9B487F41}" type="doc">
      <dgm:prSet loTypeId="urn:microsoft.com/office/officeart/2005/8/layout/pyramid1" loCatId="pyramid" qsTypeId="urn:microsoft.com/office/officeart/2005/8/quickstyle/simple5" qsCatId="simple" csTypeId="urn:microsoft.com/office/officeart/2005/8/colors/accent0_3" csCatId="mainScheme" phldr="1"/>
      <dgm:spPr/>
    </dgm:pt>
    <dgm:pt modelId="{D689DFAD-5213-4E8C-805D-5F7F6217B68C}">
      <dgm:prSet phldrT="[Text]"/>
      <dgm:spPr/>
      <dgm:t>
        <a:bodyPr/>
        <a:lstStyle/>
        <a:p>
          <a:endParaRPr lang="sv-SE" dirty="0"/>
        </a:p>
      </dgm:t>
    </dgm:pt>
    <dgm:pt modelId="{1194C305-3B56-4B05-89AB-956DCF26D586}" type="sibTrans" cxnId="{3A172C3D-7287-46CE-81E2-FB9C7F3DDC19}">
      <dgm:prSet/>
      <dgm:spPr/>
      <dgm:t>
        <a:bodyPr/>
        <a:lstStyle/>
        <a:p>
          <a:endParaRPr lang="sv-SE"/>
        </a:p>
      </dgm:t>
    </dgm:pt>
    <dgm:pt modelId="{828A47E6-266C-458A-9B99-7D1F02E12AFF}" type="parTrans" cxnId="{3A172C3D-7287-46CE-81E2-FB9C7F3DDC19}">
      <dgm:prSet/>
      <dgm:spPr/>
      <dgm:t>
        <a:bodyPr/>
        <a:lstStyle/>
        <a:p>
          <a:endParaRPr lang="sv-SE"/>
        </a:p>
      </dgm:t>
    </dgm:pt>
    <dgm:pt modelId="{7890CE57-C9DC-4423-865E-44D466A8FD49}">
      <dgm:prSet phldrT="[Text]"/>
      <dgm:spPr/>
      <dgm:t>
        <a:bodyPr/>
        <a:lstStyle/>
        <a:p>
          <a:endParaRPr lang="sv-SE" dirty="0"/>
        </a:p>
      </dgm:t>
    </dgm:pt>
    <dgm:pt modelId="{17F921C1-1F7F-4089-B0C8-ED5E720A3193}" type="sibTrans" cxnId="{039586EF-204C-4516-B8A1-72C0B2AEF05D}">
      <dgm:prSet/>
      <dgm:spPr/>
      <dgm:t>
        <a:bodyPr/>
        <a:lstStyle/>
        <a:p>
          <a:endParaRPr lang="sv-SE"/>
        </a:p>
      </dgm:t>
    </dgm:pt>
    <dgm:pt modelId="{26FD53AD-39AC-4B10-B83C-8114C4008396}" type="parTrans" cxnId="{039586EF-204C-4516-B8A1-72C0B2AEF05D}">
      <dgm:prSet/>
      <dgm:spPr/>
      <dgm:t>
        <a:bodyPr/>
        <a:lstStyle/>
        <a:p>
          <a:endParaRPr lang="sv-SE"/>
        </a:p>
      </dgm:t>
    </dgm:pt>
    <dgm:pt modelId="{65ED26FE-E9A5-494C-B356-9E8F3D1CED49}">
      <dgm:prSet phldrT="[Text]"/>
      <dgm:spPr/>
      <dgm:t>
        <a:bodyPr/>
        <a:lstStyle/>
        <a:p>
          <a:endParaRPr lang="sv-SE" dirty="0"/>
        </a:p>
      </dgm:t>
    </dgm:pt>
    <dgm:pt modelId="{28261304-0F22-4461-A00C-A411D0B5E3F5}" type="sibTrans" cxnId="{0238B682-71C8-4E06-BBFA-5A1B6D713781}">
      <dgm:prSet/>
      <dgm:spPr/>
      <dgm:t>
        <a:bodyPr/>
        <a:lstStyle/>
        <a:p>
          <a:endParaRPr lang="sv-SE"/>
        </a:p>
      </dgm:t>
    </dgm:pt>
    <dgm:pt modelId="{4B0AA3DA-B991-4B07-840F-9702CF49C460}" type="parTrans" cxnId="{0238B682-71C8-4E06-BBFA-5A1B6D713781}">
      <dgm:prSet/>
      <dgm:spPr/>
      <dgm:t>
        <a:bodyPr/>
        <a:lstStyle/>
        <a:p>
          <a:endParaRPr lang="sv-SE"/>
        </a:p>
      </dgm:t>
    </dgm:pt>
    <dgm:pt modelId="{1AA4D069-4D5A-4D25-9AFE-A5B25605DD2D}">
      <dgm:prSet phldrT="[Text]"/>
      <dgm:spPr/>
      <dgm:t>
        <a:bodyPr/>
        <a:lstStyle/>
        <a:p>
          <a:endParaRPr lang="sv-SE"/>
        </a:p>
      </dgm:t>
    </dgm:pt>
    <dgm:pt modelId="{5285CE06-D54B-45DC-AF75-3507D481CA08}" type="parTrans" cxnId="{98181C77-7178-434D-9D25-D29752627270}">
      <dgm:prSet/>
      <dgm:spPr/>
      <dgm:t>
        <a:bodyPr/>
        <a:lstStyle/>
        <a:p>
          <a:endParaRPr lang="sv-SE"/>
        </a:p>
      </dgm:t>
    </dgm:pt>
    <dgm:pt modelId="{FFF8C438-CD19-4E2C-BBF6-E34FF63FBF59}" type="sibTrans" cxnId="{98181C77-7178-434D-9D25-D29752627270}">
      <dgm:prSet/>
      <dgm:spPr/>
      <dgm:t>
        <a:bodyPr/>
        <a:lstStyle/>
        <a:p>
          <a:endParaRPr lang="sv-SE"/>
        </a:p>
      </dgm:t>
    </dgm:pt>
    <dgm:pt modelId="{F49D03BC-58E8-48A1-9B5D-FDA0307ED87E}" type="pres">
      <dgm:prSet presAssocID="{FA3D9E25-FF5D-4910-A6A6-374F9B487F41}" presName="Name0" presStyleCnt="0">
        <dgm:presLayoutVars>
          <dgm:dir/>
          <dgm:animLvl val="lvl"/>
          <dgm:resizeHandles val="exact"/>
        </dgm:presLayoutVars>
      </dgm:prSet>
      <dgm:spPr/>
    </dgm:pt>
    <dgm:pt modelId="{10732E06-8D9A-4215-A95D-D1981F405C4F}" type="pres">
      <dgm:prSet presAssocID="{1AA4D069-4D5A-4D25-9AFE-A5B25605DD2D}" presName="Name8" presStyleCnt="0"/>
      <dgm:spPr/>
    </dgm:pt>
    <dgm:pt modelId="{82E5ADC4-350B-4D1A-B6A9-5B661EEE7660}" type="pres">
      <dgm:prSet presAssocID="{1AA4D069-4D5A-4D25-9AFE-A5B25605DD2D}" presName="level" presStyleLbl="node1" presStyleIdx="0" presStyleCnt="4">
        <dgm:presLayoutVars>
          <dgm:chMax val="1"/>
          <dgm:bulletEnabled val="1"/>
        </dgm:presLayoutVars>
      </dgm:prSet>
      <dgm:spPr/>
    </dgm:pt>
    <dgm:pt modelId="{B53290B6-235C-4BD7-A727-AC230D6AA4B4}" type="pres">
      <dgm:prSet presAssocID="{1AA4D069-4D5A-4D25-9AFE-A5B25605DD2D}" presName="levelTx" presStyleLbl="revTx" presStyleIdx="0" presStyleCnt="0">
        <dgm:presLayoutVars>
          <dgm:chMax val="1"/>
          <dgm:bulletEnabled val="1"/>
        </dgm:presLayoutVars>
      </dgm:prSet>
      <dgm:spPr/>
    </dgm:pt>
    <dgm:pt modelId="{F2910A85-D280-4206-BEB5-5ABD5E7F6804}" type="pres">
      <dgm:prSet presAssocID="{7890CE57-C9DC-4423-865E-44D466A8FD49}" presName="Name8" presStyleCnt="0"/>
      <dgm:spPr/>
    </dgm:pt>
    <dgm:pt modelId="{924E6339-9A88-4239-AECB-0CC83F72A2B4}" type="pres">
      <dgm:prSet presAssocID="{7890CE57-C9DC-4423-865E-44D466A8FD49}" presName="level" presStyleLbl="node1" presStyleIdx="1" presStyleCnt="4" custScaleY="97321">
        <dgm:presLayoutVars>
          <dgm:chMax val="1"/>
          <dgm:bulletEnabled val="1"/>
        </dgm:presLayoutVars>
      </dgm:prSet>
      <dgm:spPr/>
    </dgm:pt>
    <dgm:pt modelId="{A77746C7-2B22-417D-8AEA-F25DB03625E2}" type="pres">
      <dgm:prSet presAssocID="{7890CE57-C9DC-4423-865E-44D466A8FD49}" presName="levelTx" presStyleLbl="revTx" presStyleIdx="0" presStyleCnt="0">
        <dgm:presLayoutVars>
          <dgm:chMax val="1"/>
          <dgm:bulletEnabled val="1"/>
        </dgm:presLayoutVars>
      </dgm:prSet>
      <dgm:spPr/>
    </dgm:pt>
    <dgm:pt modelId="{42BCEAB1-FC7B-4808-8E0A-B1E0A20B2168}" type="pres">
      <dgm:prSet presAssocID="{D689DFAD-5213-4E8C-805D-5F7F6217B68C}" presName="Name8" presStyleCnt="0"/>
      <dgm:spPr/>
    </dgm:pt>
    <dgm:pt modelId="{966C2A4C-0977-4F84-BA31-B061A00E0BEF}" type="pres">
      <dgm:prSet presAssocID="{D689DFAD-5213-4E8C-805D-5F7F6217B68C}" presName="level" presStyleLbl="node1" presStyleIdx="2" presStyleCnt="4">
        <dgm:presLayoutVars>
          <dgm:chMax val="1"/>
          <dgm:bulletEnabled val="1"/>
        </dgm:presLayoutVars>
      </dgm:prSet>
      <dgm:spPr/>
    </dgm:pt>
    <dgm:pt modelId="{2D641F71-E7FC-4137-99DB-5EB00E68ADB5}" type="pres">
      <dgm:prSet presAssocID="{D689DFAD-5213-4E8C-805D-5F7F6217B68C}" presName="levelTx" presStyleLbl="revTx" presStyleIdx="0" presStyleCnt="0">
        <dgm:presLayoutVars>
          <dgm:chMax val="1"/>
          <dgm:bulletEnabled val="1"/>
        </dgm:presLayoutVars>
      </dgm:prSet>
      <dgm:spPr/>
    </dgm:pt>
    <dgm:pt modelId="{DBF597D0-380E-43F7-8684-D5C3C2C893D1}" type="pres">
      <dgm:prSet presAssocID="{65ED26FE-E9A5-494C-B356-9E8F3D1CED49}" presName="Name8" presStyleCnt="0"/>
      <dgm:spPr/>
    </dgm:pt>
    <dgm:pt modelId="{B402A484-AF7A-44C7-9E95-10B472D3D493}" type="pres">
      <dgm:prSet presAssocID="{65ED26FE-E9A5-494C-B356-9E8F3D1CED49}" presName="level" presStyleLbl="node1" presStyleIdx="3" presStyleCnt="4" custScaleY="105455">
        <dgm:presLayoutVars>
          <dgm:chMax val="1"/>
          <dgm:bulletEnabled val="1"/>
        </dgm:presLayoutVars>
      </dgm:prSet>
      <dgm:spPr/>
    </dgm:pt>
    <dgm:pt modelId="{BAEDEB5F-5D83-4A1D-954F-0FCB33616483}" type="pres">
      <dgm:prSet presAssocID="{65ED26FE-E9A5-494C-B356-9E8F3D1CED49}" presName="levelTx" presStyleLbl="revTx" presStyleIdx="0" presStyleCnt="0">
        <dgm:presLayoutVars>
          <dgm:chMax val="1"/>
          <dgm:bulletEnabled val="1"/>
        </dgm:presLayoutVars>
      </dgm:prSet>
      <dgm:spPr/>
    </dgm:pt>
  </dgm:ptLst>
  <dgm:cxnLst>
    <dgm:cxn modelId="{B271B100-E0C8-4C22-BE47-E118AA85B73B}" type="presOf" srcId="{7890CE57-C9DC-4423-865E-44D466A8FD49}" destId="{A77746C7-2B22-417D-8AEA-F25DB03625E2}" srcOrd="1" destOrd="0" presId="urn:microsoft.com/office/officeart/2005/8/layout/pyramid1"/>
    <dgm:cxn modelId="{56B14E20-1BA1-4CA8-BEF9-CD2DDA0A4C76}" type="presOf" srcId="{65ED26FE-E9A5-494C-B356-9E8F3D1CED49}" destId="{BAEDEB5F-5D83-4A1D-954F-0FCB33616483}" srcOrd="1" destOrd="0" presId="urn:microsoft.com/office/officeart/2005/8/layout/pyramid1"/>
    <dgm:cxn modelId="{0ED3DC22-D33B-45AC-87C3-A391D154F661}" type="presOf" srcId="{7890CE57-C9DC-4423-865E-44D466A8FD49}" destId="{924E6339-9A88-4239-AECB-0CC83F72A2B4}" srcOrd="0" destOrd="0" presId="urn:microsoft.com/office/officeart/2005/8/layout/pyramid1"/>
    <dgm:cxn modelId="{3A172C3D-7287-46CE-81E2-FB9C7F3DDC19}" srcId="{FA3D9E25-FF5D-4910-A6A6-374F9B487F41}" destId="{D689DFAD-5213-4E8C-805D-5F7F6217B68C}" srcOrd="2" destOrd="0" parTransId="{828A47E6-266C-458A-9B99-7D1F02E12AFF}" sibTransId="{1194C305-3B56-4B05-89AB-956DCF26D586}"/>
    <dgm:cxn modelId="{1500BF43-0023-40D5-A6D5-54EE088C893B}" type="presOf" srcId="{65ED26FE-E9A5-494C-B356-9E8F3D1CED49}" destId="{B402A484-AF7A-44C7-9E95-10B472D3D493}" srcOrd="0" destOrd="0" presId="urn:microsoft.com/office/officeart/2005/8/layout/pyramid1"/>
    <dgm:cxn modelId="{1CD4856F-5682-427D-8B6A-697B4E68D551}" type="presOf" srcId="{1AA4D069-4D5A-4D25-9AFE-A5B25605DD2D}" destId="{B53290B6-235C-4BD7-A727-AC230D6AA4B4}" srcOrd="1" destOrd="0" presId="urn:microsoft.com/office/officeart/2005/8/layout/pyramid1"/>
    <dgm:cxn modelId="{98181C77-7178-434D-9D25-D29752627270}" srcId="{FA3D9E25-FF5D-4910-A6A6-374F9B487F41}" destId="{1AA4D069-4D5A-4D25-9AFE-A5B25605DD2D}" srcOrd="0" destOrd="0" parTransId="{5285CE06-D54B-45DC-AF75-3507D481CA08}" sibTransId="{FFF8C438-CD19-4E2C-BBF6-E34FF63FBF59}"/>
    <dgm:cxn modelId="{0238B682-71C8-4E06-BBFA-5A1B6D713781}" srcId="{FA3D9E25-FF5D-4910-A6A6-374F9B487F41}" destId="{65ED26FE-E9A5-494C-B356-9E8F3D1CED49}" srcOrd="3" destOrd="0" parTransId="{4B0AA3DA-B991-4B07-840F-9702CF49C460}" sibTransId="{28261304-0F22-4461-A00C-A411D0B5E3F5}"/>
    <dgm:cxn modelId="{C7CAF282-3DC0-4BAA-BB8B-8A02D4418D68}" type="presOf" srcId="{D689DFAD-5213-4E8C-805D-5F7F6217B68C}" destId="{966C2A4C-0977-4F84-BA31-B061A00E0BEF}" srcOrd="0" destOrd="0" presId="urn:microsoft.com/office/officeart/2005/8/layout/pyramid1"/>
    <dgm:cxn modelId="{24B609C1-4742-4A45-8F73-F266FD9B8259}" type="presOf" srcId="{D689DFAD-5213-4E8C-805D-5F7F6217B68C}" destId="{2D641F71-E7FC-4137-99DB-5EB00E68ADB5}" srcOrd="1" destOrd="0" presId="urn:microsoft.com/office/officeart/2005/8/layout/pyramid1"/>
    <dgm:cxn modelId="{06B687C8-3BB4-4BDA-AAEA-2A6EA9DDBC86}" type="presOf" srcId="{FA3D9E25-FF5D-4910-A6A6-374F9B487F41}" destId="{F49D03BC-58E8-48A1-9B5D-FDA0307ED87E}" srcOrd="0" destOrd="0" presId="urn:microsoft.com/office/officeart/2005/8/layout/pyramid1"/>
    <dgm:cxn modelId="{253580DE-65BE-4021-8680-E17789546A21}" type="presOf" srcId="{1AA4D069-4D5A-4D25-9AFE-A5B25605DD2D}" destId="{82E5ADC4-350B-4D1A-B6A9-5B661EEE7660}" srcOrd="0" destOrd="0" presId="urn:microsoft.com/office/officeart/2005/8/layout/pyramid1"/>
    <dgm:cxn modelId="{039586EF-204C-4516-B8A1-72C0B2AEF05D}" srcId="{FA3D9E25-FF5D-4910-A6A6-374F9B487F41}" destId="{7890CE57-C9DC-4423-865E-44D466A8FD49}" srcOrd="1" destOrd="0" parTransId="{26FD53AD-39AC-4B10-B83C-8114C4008396}" sibTransId="{17F921C1-1F7F-4089-B0C8-ED5E720A3193}"/>
    <dgm:cxn modelId="{C4210DAC-1E53-478E-946A-54DFEA8D017C}" type="presParOf" srcId="{F49D03BC-58E8-48A1-9B5D-FDA0307ED87E}" destId="{10732E06-8D9A-4215-A95D-D1981F405C4F}" srcOrd="0" destOrd="0" presId="urn:microsoft.com/office/officeart/2005/8/layout/pyramid1"/>
    <dgm:cxn modelId="{6D7BD09D-882C-4675-ACF3-2A8C8CA3A656}" type="presParOf" srcId="{10732E06-8D9A-4215-A95D-D1981F405C4F}" destId="{82E5ADC4-350B-4D1A-B6A9-5B661EEE7660}" srcOrd="0" destOrd="0" presId="urn:microsoft.com/office/officeart/2005/8/layout/pyramid1"/>
    <dgm:cxn modelId="{9235D30B-BECE-4A70-AB04-84E5607EC664}" type="presParOf" srcId="{10732E06-8D9A-4215-A95D-D1981F405C4F}" destId="{B53290B6-235C-4BD7-A727-AC230D6AA4B4}" srcOrd="1" destOrd="0" presId="urn:microsoft.com/office/officeart/2005/8/layout/pyramid1"/>
    <dgm:cxn modelId="{8ED0E9B3-7C99-427F-BC94-E6ABDF88F867}" type="presParOf" srcId="{F49D03BC-58E8-48A1-9B5D-FDA0307ED87E}" destId="{F2910A85-D280-4206-BEB5-5ABD5E7F6804}" srcOrd="1" destOrd="0" presId="urn:microsoft.com/office/officeart/2005/8/layout/pyramid1"/>
    <dgm:cxn modelId="{9DD03279-D097-4E19-817D-4B29F03641C9}" type="presParOf" srcId="{F2910A85-D280-4206-BEB5-5ABD5E7F6804}" destId="{924E6339-9A88-4239-AECB-0CC83F72A2B4}" srcOrd="0" destOrd="0" presId="urn:microsoft.com/office/officeart/2005/8/layout/pyramid1"/>
    <dgm:cxn modelId="{BF2A31A5-D9A1-4954-986B-9866F6CB091D}" type="presParOf" srcId="{F2910A85-D280-4206-BEB5-5ABD5E7F6804}" destId="{A77746C7-2B22-417D-8AEA-F25DB03625E2}" srcOrd="1" destOrd="0" presId="urn:microsoft.com/office/officeart/2005/8/layout/pyramid1"/>
    <dgm:cxn modelId="{6EB52CF3-E0BD-4C6C-941A-4A1A9B34A70E}" type="presParOf" srcId="{F49D03BC-58E8-48A1-9B5D-FDA0307ED87E}" destId="{42BCEAB1-FC7B-4808-8E0A-B1E0A20B2168}" srcOrd="2" destOrd="0" presId="urn:microsoft.com/office/officeart/2005/8/layout/pyramid1"/>
    <dgm:cxn modelId="{99C4434B-E832-4002-9399-41B0ADD963E2}" type="presParOf" srcId="{42BCEAB1-FC7B-4808-8E0A-B1E0A20B2168}" destId="{966C2A4C-0977-4F84-BA31-B061A00E0BEF}" srcOrd="0" destOrd="0" presId="urn:microsoft.com/office/officeart/2005/8/layout/pyramid1"/>
    <dgm:cxn modelId="{6A77F810-87B5-4F1C-AD3B-F5506108615B}" type="presParOf" srcId="{42BCEAB1-FC7B-4808-8E0A-B1E0A20B2168}" destId="{2D641F71-E7FC-4137-99DB-5EB00E68ADB5}" srcOrd="1" destOrd="0" presId="urn:microsoft.com/office/officeart/2005/8/layout/pyramid1"/>
    <dgm:cxn modelId="{6B97A047-F2B4-40DC-BF12-A3B574A6BBB0}" type="presParOf" srcId="{F49D03BC-58E8-48A1-9B5D-FDA0307ED87E}" destId="{DBF597D0-380E-43F7-8684-D5C3C2C893D1}" srcOrd="3" destOrd="0" presId="urn:microsoft.com/office/officeart/2005/8/layout/pyramid1"/>
    <dgm:cxn modelId="{39352A64-2E0A-46A0-BF61-99DF8D147D6D}" type="presParOf" srcId="{DBF597D0-380E-43F7-8684-D5C3C2C893D1}" destId="{B402A484-AF7A-44C7-9E95-10B472D3D493}" srcOrd="0" destOrd="0" presId="urn:microsoft.com/office/officeart/2005/8/layout/pyramid1"/>
    <dgm:cxn modelId="{18CDC39C-00C7-4943-A09A-D97C4CDCA7B1}" type="presParOf" srcId="{DBF597D0-380E-43F7-8684-D5C3C2C893D1}" destId="{BAEDEB5F-5D83-4A1D-954F-0FCB33616483}"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2D8D5-A35B-4690-8364-FB308A609E15}">
      <dsp:nvSpPr>
        <dsp:cNvPr id="0" name=""/>
        <dsp:cNvSpPr/>
      </dsp:nvSpPr>
      <dsp:spPr>
        <a:xfrm rot="10800000">
          <a:off x="1171865" y="2133"/>
          <a:ext cx="4024086" cy="864355"/>
        </a:xfrm>
        <a:prstGeom prst="homePlate">
          <a:avLst/>
        </a:prstGeom>
        <a:solidFill>
          <a:schemeClr val="accent2">
            <a:lumMod val="75000"/>
            <a:alpha val="57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509" tIns="53340" rIns="99568" bIns="53340" numCol="1" spcCol="1270" anchor="ctr" anchorCtr="0">
          <a:noAutofit/>
        </a:bodyPr>
        <a:lstStyle/>
        <a:p>
          <a:pPr marL="0" lvl="0" indent="0" algn="ctr" defTabSz="622300">
            <a:lnSpc>
              <a:spcPct val="90000"/>
            </a:lnSpc>
            <a:spcBef>
              <a:spcPct val="0"/>
            </a:spcBef>
            <a:spcAft>
              <a:spcPct val="35000"/>
            </a:spcAft>
            <a:buNone/>
          </a:pPr>
          <a:r>
            <a:rPr lang="sv-SE" sz="1400" kern="1200" dirty="0"/>
            <a:t>ANDTS-prevention</a:t>
          </a:r>
        </a:p>
      </dsp:txBody>
      <dsp:txXfrm rot="10800000">
        <a:off x="1387954" y="2133"/>
        <a:ext cx="3807997" cy="864355"/>
      </dsp:txXfrm>
    </dsp:sp>
    <dsp:sp modelId="{C262193B-529A-4708-89BF-0E3FAE80B623}">
      <dsp:nvSpPr>
        <dsp:cNvPr id="0" name=""/>
        <dsp:cNvSpPr/>
      </dsp:nvSpPr>
      <dsp:spPr>
        <a:xfrm>
          <a:off x="454039" y="10607"/>
          <a:ext cx="835674" cy="835674"/>
        </a:xfrm>
        <a:prstGeom prst="ellipse">
          <a:avLst/>
        </a:prstGeom>
        <a:blipFill>
          <a:blip xmlns:r="http://schemas.openxmlformats.org/officeDocument/2006/relationships"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backgroundRemoval t="10000" b="90000" l="14912" r="85088">
                        <a14:foregroundMark x1="34884" y1="29139" x2="34884" y2="29139"/>
                        <a14:foregroundMark x1="28488" y1="37086" x2="28488" y2="37086"/>
                        <a14:foregroundMark x1="59302" y1="37086" x2="59302" y2="37086"/>
                        <a14:foregroundMark x1="69186" y1="29139" x2="69186" y2="29139"/>
                        <a14:foregroundMark x1="68023" y1="60927" x2="68023" y2="60927"/>
                        <a14:foregroundMark x1="48837" y1="52980" x2="48837" y2="52980"/>
                        <a14:foregroundMark x1="43605" y1="64238" x2="43605" y2="64238"/>
                        <a14:foregroundMark x1="40116" y1="74172" x2="40116" y2="74172"/>
                      </a14:backgroundRemoval>
                    </a14:imgEffect>
                  </a14:imgLayer>
                </a14:imgProps>
              </a:ex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4759EF-9143-4382-8FC2-F3333039C3CA}">
      <dsp:nvSpPr>
        <dsp:cNvPr id="0" name=""/>
        <dsp:cNvSpPr/>
      </dsp:nvSpPr>
      <dsp:spPr>
        <a:xfrm rot="10800000">
          <a:off x="1209773" y="1115943"/>
          <a:ext cx="3973543" cy="835674"/>
        </a:xfrm>
        <a:prstGeom prst="homePlate">
          <a:avLst/>
        </a:prstGeom>
        <a:solidFill>
          <a:schemeClr val="accent4">
            <a:lumMod val="75000"/>
            <a:alpha val="6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509" tIns="53340" rIns="99568" bIns="53340" numCol="1" spcCol="1270" anchor="ctr" anchorCtr="0">
          <a:noAutofit/>
        </a:bodyPr>
        <a:lstStyle/>
        <a:p>
          <a:pPr marL="0" lvl="0" indent="0" algn="ctr" defTabSz="622300">
            <a:lnSpc>
              <a:spcPct val="90000"/>
            </a:lnSpc>
            <a:spcBef>
              <a:spcPct val="0"/>
            </a:spcBef>
            <a:spcAft>
              <a:spcPct val="35000"/>
            </a:spcAft>
            <a:buNone/>
          </a:pPr>
          <a:r>
            <a:rPr lang="sv-SE" sz="1400" kern="1200" dirty="0"/>
            <a:t>Barnrättsfrågor</a:t>
          </a:r>
        </a:p>
      </dsp:txBody>
      <dsp:txXfrm rot="10800000">
        <a:off x="1418691" y="1115943"/>
        <a:ext cx="3764625" cy="835674"/>
      </dsp:txXfrm>
    </dsp:sp>
    <dsp:sp modelId="{AFC2AE79-4C39-495E-9E55-9B9E1FA3CCCB}">
      <dsp:nvSpPr>
        <dsp:cNvPr id="0" name=""/>
        <dsp:cNvSpPr/>
      </dsp:nvSpPr>
      <dsp:spPr>
        <a:xfrm>
          <a:off x="465463" y="1109642"/>
          <a:ext cx="835674" cy="83567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EA90AA-52EC-4B3F-8FE9-F9008F41887B}">
      <dsp:nvSpPr>
        <dsp:cNvPr id="0" name=""/>
        <dsp:cNvSpPr/>
      </dsp:nvSpPr>
      <dsp:spPr>
        <a:xfrm rot="10800000">
          <a:off x="1209773" y="2201073"/>
          <a:ext cx="3973543" cy="835674"/>
        </a:xfrm>
        <a:prstGeom prst="homePlate">
          <a:avLst/>
        </a:prstGeom>
        <a:solidFill>
          <a:srgbClr val="008616">
            <a:alpha val="4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509" tIns="53340" rIns="99568" bIns="53340" numCol="1" spcCol="1270" anchor="ctr" anchorCtr="0">
          <a:noAutofit/>
        </a:bodyPr>
        <a:lstStyle/>
        <a:p>
          <a:pPr marL="0" lvl="0" indent="0" algn="ctr" defTabSz="622300">
            <a:lnSpc>
              <a:spcPct val="90000"/>
            </a:lnSpc>
            <a:spcBef>
              <a:spcPct val="0"/>
            </a:spcBef>
            <a:spcAft>
              <a:spcPct val="35000"/>
            </a:spcAft>
            <a:buNone/>
          </a:pPr>
          <a:r>
            <a:rPr lang="sv-SE" sz="1400" kern="1200" dirty="0"/>
            <a:t>Demokrati och ungas inflytande</a:t>
          </a:r>
        </a:p>
      </dsp:txBody>
      <dsp:txXfrm rot="10800000">
        <a:off x="1418691" y="2201073"/>
        <a:ext cx="3764625" cy="835674"/>
      </dsp:txXfrm>
    </dsp:sp>
    <dsp:sp modelId="{3CF82F7D-7A57-462B-8497-78C870F999DB}">
      <dsp:nvSpPr>
        <dsp:cNvPr id="0" name=""/>
        <dsp:cNvSpPr/>
      </dsp:nvSpPr>
      <dsp:spPr>
        <a:xfrm>
          <a:off x="463465" y="2211611"/>
          <a:ext cx="835674" cy="83567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63680B-7C6F-4513-98F0-CFCDAA2EC7BC}">
      <dsp:nvSpPr>
        <dsp:cNvPr id="0" name=""/>
        <dsp:cNvSpPr/>
      </dsp:nvSpPr>
      <dsp:spPr>
        <a:xfrm rot="10800000">
          <a:off x="1209773" y="3286203"/>
          <a:ext cx="3973543" cy="835674"/>
        </a:xfrm>
        <a:prstGeom prst="homePlate">
          <a:avLst/>
        </a:prstGeom>
        <a:solidFill>
          <a:schemeClr val="accent5">
            <a:lumMod val="75000"/>
            <a:alpha val="67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509" tIns="53340" rIns="99568" bIns="53340" numCol="1" spcCol="1270" anchor="ctr" anchorCtr="0">
          <a:noAutofit/>
        </a:bodyPr>
        <a:lstStyle/>
        <a:p>
          <a:pPr marL="0" lvl="0" indent="0" algn="ctr" defTabSz="622300">
            <a:lnSpc>
              <a:spcPct val="90000"/>
            </a:lnSpc>
            <a:spcBef>
              <a:spcPct val="0"/>
            </a:spcBef>
            <a:spcAft>
              <a:spcPct val="35000"/>
            </a:spcAft>
            <a:buNone/>
          </a:pPr>
          <a:r>
            <a:rPr lang="sv-SE" sz="1400" kern="1200" dirty="0"/>
            <a:t>Funktionshinderfrågor</a:t>
          </a:r>
        </a:p>
      </dsp:txBody>
      <dsp:txXfrm rot="10800000">
        <a:off x="1418691" y="3286203"/>
        <a:ext cx="3764625" cy="835674"/>
      </dsp:txXfrm>
    </dsp:sp>
    <dsp:sp modelId="{6EFC887F-596F-43E7-AF09-3E5DC0184F6B}">
      <dsp:nvSpPr>
        <dsp:cNvPr id="0" name=""/>
        <dsp:cNvSpPr/>
      </dsp:nvSpPr>
      <dsp:spPr>
        <a:xfrm>
          <a:off x="452451" y="3288337"/>
          <a:ext cx="835674" cy="83567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2D8D5-A35B-4690-8364-FB308A609E15}">
      <dsp:nvSpPr>
        <dsp:cNvPr id="0" name=""/>
        <dsp:cNvSpPr/>
      </dsp:nvSpPr>
      <dsp:spPr>
        <a:xfrm rot="10800000">
          <a:off x="1171865" y="2133"/>
          <a:ext cx="4024086" cy="864355"/>
        </a:xfrm>
        <a:prstGeom prst="homePlate">
          <a:avLst/>
        </a:prstGeom>
        <a:solidFill>
          <a:schemeClr val="accent6">
            <a:lumMod val="75000"/>
            <a:alpha val="69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509" tIns="53340" rIns="99568" bIns="53340" numCol="1" spcCol="1270" anchor="ctr" anchorCtr="0">
          <a:noAutofit/>
        </a:bodyPr>
        <a:lstStyle/>
        <a:p>
          <a:pPr marL="0" lvl="0" indent="0" algn="ctr" defTabSz="622300">
            <a:lnSpc>
              <a:spcPct val="90000"/>
            </a:lnSpc>
            <a:spcBef>
              <a:spcPct val="0"/>
            </a:spcBef>
            <a:spcAft>
              <a:spcPct val="35000"/>
            </a:spcAft>
            <a:buNone/>
          </a:pPr>
          <a:r>
            <a:rPr lang="sv-SE" sz="1400" kern="1200" dirty="0"/>
            <a:t>Stadsdelsarbete</a:t>
          </a:r>
        </a:p>
      </dsp:txBody>
      <dsp:txXfrm rot="10800000">
        <a:off x="1387954" y="2133"/>
        <a:ext cx="3807997" cy="864355"/>
      </dsp:txXfrm>
    </dsp:sp>
    <dsp:sp modelId="{C262193B-529A-4708-89BF-0E3FAE80B623}">
      <dsp:nvSpPr>
        <dsp:cNvPr id="0" name=""/>
        <dsp:cNvSpPr/>
      </dsp:nvSpPr>
      <dsp:spPr>
        <a:xfrm>
          <a:off x="416592" y="32903"/>
          <a:ext cx="835674" cy="8356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4759EF-9143-4382-8FC2-F3333039C3CA}">
      <dsp:nvSpPr>
        <dsp:cNvPr id="0" name=""/>
        <dsp:cNvSpPr/>
      </dsp:nvSpPr>
      <dsp:spPr>
        <a:xfrm rot="10800000">
          <a:off x="1209773" y="1115943"/>
          <a:ext cx="3973543" cy="835674"/>
        </a:xfrm>
        <a:prstGeom prst="homePlate">
          <a:avLst/>
        </a:prstGeom>
        <a:solidFill>
          <a:schemeClr val="accent1">
            <a:lumMod val="50000"/>
            <a:alpha val="7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509" tIns="53340" rIns="99568" bIns="53340" numCol="1" spcCol="1270" anchor="ctr" anchorCtr="0">
          <a:noAutofit/>
        </a:bodyPr>
        <a:lstStyle/>
        <a:p>
          <a:pPr marL="0" lvl="0" indent="0" algn="ctr" defTabSz="622300">
            <a:lnSpc>
              <a:spcPct val="90000"/>
            </a:lnSpc>
            <a:spcBef>
              <a:spcPct val="0"/>
            </a:spcBef>
            <a:spcAft>
              <a:spcPct val="35000"/>
            </a:spcAft>
            <a:buNone/>
          </a:pPr>
          <a:r>
            <a:rPr lang="sv-SE" sz="1400" kern="1200" dirty="0"/>
            <a:t>Trygghetsskapande &amp; brottsförebyggande arbete</a:t>
          </a:r>
        </a:p>
      </dsp:txBody>
      <dsp:txXfrm rot="10800000">
        <a:off x="1418691" y="1115943"/>
        <a:ext cx="3764625" cy="835674"/>
      </dsp:txXfrm>
    </dsp:sp>
    <dsp:sp modelId="{AFC2AE79-4C39-495E-9E55-9B9E1FA3CCCB}">
      <dsp:nvSpPr>
        <dsp:cNvPr id="0" name=""/>
        <dsp:cNvSpPr/>
      </dsp:nvSpPr>
      <dsp:spPr>
        <a:xfrm>
          <a:off x="446919" y="1118885"/>
          <a:ext cx="835674" cy="83567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EA90AA-52EC-4B3F-8FE9-F9008F41887B}">
      <dsp:nvSpPr>
        <dsp:cNvPr id="0" name=""/>
        <dsp:cNvSpPr/>
      </dsp:nvSpPr>
      <dsp:spPr>
        <a:xfrm rot="10800000">
          <a:off x="1209773" y="2201073"/>
          <a:ext cx="3973543" cy="835674"/>
        </a:xfrm>
        <a:prstGeom prst="homePlate">
          <a:avLst/>
        </a:prstGeom>
        <a:solidFill>
          <a:srgbClr val="C00000">
            <a:alpha val="5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509" tIns="53340" rIns="99568" bIns="53340" numCol="1" spcCol="1270" anchor="ctr" anchorCtr="0">
          <a:noAutofit/>
        </a:bodyPr>
        <a:lstStyle/>
        <a:p>
          <a:pPr marL="0" lvl="0" indent="0" algn="ctr" defTabSz="622300">
            <a:lnSpc>
              <a:spcPct val="90000"/>
            </a:lnSpc>
            <a:spcBef>
              <a:spcPct val="0"/>
            </a:spcBef>
            <a:spcAft>
              <a:spcPct val="35000"/>
            </a:spcAft>
            <a:buNone/>
          </a:pPr>
          <a:r>
            <a:rPr lang="sv-SE" sz="1400" kern="1200" dirty="0"/>
            <a:t>Våldsförebyggande arbete</a:t>
          </a:r>
        </a:p>
      </dsp:txBody>
      <dsp:txXfrm rot="10800000">
        <a:off x="1418691" y="2201073"/>
        <a:ext cx="3764625" cy="835674"/>
      </dsp:txXfrm>
    </dsp:sp>
    <dsp:sp modelId="{3CF82F7D-7A57-462B-8497-78C870F999DB}">
      <dsp:nvSpPr>
        <dsp:cNvPr id="0" name=""/>
        <dsp:cNvSpPr/>
      </dsp:nvSpPr>
      <dsp:spPr>
        <a:xfrm>
          <a:off x="446919" y="2199953"/>
          <a:ext cx="835674" cy="835674"/>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63680B-7C6F-4513-98F0-CFCDAA2EC7BC}">
      <dsp:nvSpPr>
        <dsp:cNvPr id="0" name=""/>
        <dsp:cNvSpPr/>
      </dsp:nvSpPr>
      <dsp:spPr>
        <a:xfrm rot="10800000">
          <a:off x="1209773" y="3286203"/>
          <a:ext cx="3973543" cy="835674"/>
        </a:xfrm>
        <a:prstGeom prst="homePlate">
          <a:avLst/>
        </a:prstGeom>
        <a:solidFill>
          <a:schemeClr val="accent4">
            <a:lumMod val="50000"/>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509" tIns="53340" rIns="99568" bIns="53340" numCol="1" spcCol="1270" anchor="ctr" anchorCtr="0">
          <a:noAutofit/>
        </a:bodyPr>
        <a:lstStyle/>
        <a:p>
          <a:pPr marL="0" lvl="0" indent="0" algn="ctr" defTabSz="622300">
            <a:lnSpc>
              <a:spcPct val="90000"/>
            </a:lnSpc>
            <a:spcBef>
              <a:spcPct val="0"/>
            </a:spcBef>
            <a:spcAft>
              <a:spcPct val="35000"/>
            </a:spcAft>
            <a:buNone/>
          </a:pPr>
          <a:r>
            <a:rPr lang="sv-SE" sz="1400" kern="1200" dirty="0"/>
            <a:t>Processledning och utvecklingsarbete</a:t>
          </a:r>
        </a:p>
      </dsp:txBody>
      <dsp:txXfrm rot="10800000">
        <a:off x="1418691" y="3286203"/>
        <a:ext cx="3764625" cy="835674"/>
      </dsp:txXfrm>
    </dsp:sp>
    <dsp:sp modelId="{6EFC887F-596F-43E7-AF09-3E5DC0184F6B}">
      <dsp:nvSpPr>
        <dsp:cNvPr id="0" name=""/>
        <dsp:cNvSpPr/>
      </dsp:nvSpPr>
      <dsp:spPr>
        <a:xfrm>
          <a:off x="446919" y="3288337"/>
          <a:ext cx="835674" cy="83567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5ADC4-350B-4D1A-B6A9-5B661EEE7660}">
      <dsp:nvSpPr>
        <dsp:cNvPr id="0" name=""/>
        <dsp:cNvSpPr/>
      </dsp:nvSpPr>
      <dsp:spPr>
        <a:xfrm>
          <a:off x="2061799" y="0"/>
          <a:ext cx="1361930" cy="1116806"/>
        </a:xfrm>
        <a:prstGeom prst="trapezoid">
          <a:avLst>
            <a:gd name="adj" fmla="val 60974"/>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a:p>
      </dsp:txBody>
      <dsp:txXfrm>
        <a:off x="2061799" y="0"/>
        <a:ext cx="1361930" cy="1116806"/>
      </dsp:txXfrm>
    </dsp:sp>
    <dsp:sp modelId="{924E6339-9A88-4239-AECB-0CC83F72A2B4}">
      <dsp:nvSpPr>
        <dsp:cNvPr id="0" name=""/>
        <dsp:cNvSpPr/>
      </dsp:nvSpPr>
      <dsp:spPr>
        <a:xfrm>
          <a:off x="1399077" y="1116806"/>
          <a:ext cx="2687374" cy="1086887"/>
        </a:xfrm>
        <a:prstGeom prst="trapezoid">
          <a:avLst>
            <a:gd name="adj" fmla="val 60974"/>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1869367" y="1116806"/>
        <a:ext cx="1746793" cy="1086887"/>
      </dsp:txXfrm>
    </dsp:sp>
    <dsp:sp modelId="{966C2A4C-0977-4F84-BA31-B061A00E0BEF}">
      <dsp:nvSpPr>
        <dsp:cNvPr id="0" name=""/>
        <dsp:cNvSpPr/>
      </dsp:nvSpPr>
      <dsp:spPr>
        <a:xfrm>
          <a:off x="718111" y="2203693"/>
          <a:ext cx="4049305" cy="1116806"/>
        </a:xfrm>
        <a:prstGeom prst="trapezoid">
          <a:avLst>
            <a:gd name="adj" fmla="val 60974"/>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1426740" y="2203693"/>
        <a:ext cx="2632048" cy="1116806"/>
      </dsp:txXfrm>
    </dsp:sp>
    <dsp:sp modelId="{B402A484-AF7A-44C7-9E95-10B472D3D493}">
      <dsp:nvSpPr>
        <dsp:cNvPr id="0" name=""/>
        <dsp:cNvSpPr/>
      </dsp:nvSpPr>
      <dsp:spPr>
        <a:xfrm>
          <a:off x="0" y="3320499"/>
          <a:ext cx="5485529" cy="1177728"/>
        </a:xfrm>
        <a:prstGeom prst="trapezoid">
          <a:avLst>
            <a:gd name="adj" fmla="val 60974"/>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dsp:txBody>
      <dsp:txXfrm>
        <a:off x="959967" y="3320499"/>
        <a:ext cx="3565593" cy="117772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88EFB-7A69-4F14-A0A8-8880D237A405}" type="datetimeFigureOut">
              <a:rPr lang="sv-SE" smtClean="0"/>
              <a:t>2021-11-25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650AF-A478-4F2D-A28E-FCE7F1B12A1C}" type="slidenum">
              <a:rPr lang="sv-SE" smtClean="0"/>
              <a:t>‹#›</a:t>
            </a:fld>
            <a:endParaRPr lang="sv-SE"/>
          </a:p>
        </p:txBody>
      </p:sp>
    </p:spTree>
    <p:extLst>
      <p:ext uri="{BB962C8B-B14F-4D97-AF65-F5344CB8AC3E}">
        <p14:creationId xmlns:p14="http://schemas.microsoft.com/office/powerpoint/2010/main" val="131821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Utgångspunkter: Vem är jag?</a:t>
            </a:r>
          </a:p>
          <a:p>
            <a:r>
              <a:rPr lang="sv-SE" dirty="0"/>
              <a:t>Vart jobbar jag?</a:t>
            </a:r>
          </a:p>
          <a:p>
            <a:r>
              <a:rPr lang="sv-SE" dirty="0"/>
              <a:t>Varför jobbar jag med social hållbarhet?</a:t>
            </a:r>
          </a:p>
          <a:p>
            <a:r>
              <a:rPr lang="sv-SE" dirty="0"/>
              <a:t>Agenda 2030</a:t>
            </a:r>
          </a:p>
          <a:p>
            <a:endParaRPr lang="sv-SE" dirty="0"/>
          </a:p>
        </p:txBody>
      </p:sp>
      <p:sp>
        <p:nvSpPr>
          <p:cNvPr id="4" name="Platshållare för bildnummer 3"/>
          <p:cNvSpPr>
            <a:spLocks noGrp="1"/>
          </p:cNvSpPr>
          <p:nvPr>
            <p:ph type="sldNum" sz="quarter" idx="5"/>
          </p:nvPr>
        </p:nvSpPr>
        <p:spPr/>
        <p:txBody>
          <a:bodyPr/>
          <a:lstStyle/>
          <a:p>
            <a:fld id="{7F7650AF-A478-4F2D-A28E-FCE7F1B12A1C}" type="slidenum">
              <a:rPr lang="sv-SE" smtClean="0"/>
              <a:t>1</a:t>
            </a:fld>
            <a:endParaRPr lang="sv-SE"/>
          </a:p>
        </p:txBody>
      </p:sp>
    </p:spTree>
    <p:extLst>
      <p:ext uri="{BB962C8B-B14F-4D97-AF65-F5344CB8AC3E}">
        <p14:creationId xmlns:p14="http://schemas.microsoft.com/office/powerpoint/2010/main" val="368514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Staden har bedrivit ett 3-årigt utvecklingsarbete för att hitta metoder och modeller för hur staden bör arbeta med social hållbarhet ur ett kommun- och stadsdelsperspektiv. Ett förslag handlar om en modell för jämlika förutsättningar. Olika stads- och kommundelar har olika behov och utmaningar. De flesta befinner sig på basnivå, medan en del stadsdelar har extra utmaningar. Där behöver vi förstärka våra resurser för att skapa jämlika villkor. Ibland kan en stadsdel befinna sig på extraordinär nivå, tex vid social oro, då vi tillfälligt behöver kraftsamla. Ingen stadsdel befinner sig på extraordinär nivå hela tiden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För att kunna göra den här indelningen av stadsdelar har vi gjort kartläggningar som bygger på fakta från olika medborgarundersökningar och statistik. Kartläggningar via </a:t>
            </a:r>
            <a:r>
              <a:rPr lang="sv-SE" sz="1200" kern="1200" baseline="0" dirty="0" err="1">
                <a:solidFill>
                  <a:schemeClr val="tx1"/>
                </a:solidFill>
                <a:effectLst/>
                <a:latin typeface="+mn-lt"/>
                <a:ea typeface="+mn-ea"/>
                <a:cs typeface="+mn-cs"/>
              </a:rPr>
              <a:t>Embrace</a:t>
            </a:r>
            <a:r>
              <a:rPr lang="sv-SE" sz="1200" kern="1200" baseline="0" dirty="0">
                <a:solidFill>
                  <a:schemeClr val="tx1"/>
                </a:solidFill>
                <a:effectLst/>
                <a:latin typeface="+mn-lt"/>
                <a:ea typeface="+mn-ea"/>
                <a:cs typeface="+mn-cs"/>
              </a:rPr>
              <a:t> – som är ett verktyg för effektiv samordning för trygghet. Vi för och olika typer av dialoger,  med invånare, civilsamhälle, polis och bostadsföretag. </a:t>
            </a:r>
            <a:r>
              <a:rPr lang="sv-SE" dirty="0"/>
              <a:t>I undersökningen Liv och hälsa ung, som kommunen gör vart tredje år (nu senast i våras) kan vi använda data dels för att kartlägga hur Västerås mår ur ett barn och ungdomsperspektiv och göra prioriteringar, dels följa upp utifrån indikatorer kopplade till social hållbarhet.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342900" indent="-342900">
              <a:buFont typeface="Wingdings" panose="05000000000000000000" pitchFamily="2" charset="2"/>
              <a:buChar char="Ø"/>
            </a:pPr>
            <a:r>
              <a:rPr lang="sv-SE" dirty="0"/>
              <a:t>Basnivå (lika för alla Västeråsare)</a:t>
            </a:r>
          </a:p>
          <a:p>
            <a:pPr marL="342900" indent="-342900">
              <a:buFont typeface="Wingdings" panose="05000000000000000000" pitchFamily="2" charset="2"/>
              <a:buChar char="Ø"/>
            </a:pPr>
            <a:r>
              <a:rPr lang="sv-SE" dirty="0"/>
              <a:t>Kompensatorisk nivå (utifrån behov)</a:t>
            </a:r>
          </a:p>
          <a:p>
            <a:pPr marL="342900" indent="-342900">
              <a:buFont typeface="Wingdings" panose="05000000000000000000" pitchFamily="2" charset="2"/>
              <a:buChar char="Ø"/>
            </a:pPr>
            <a:r>
              <a:rPr lang="sv-SE" dirty="0"/>
              <a:t>Extraordinär nivå (vid särskilda händelser)</a:t>
            </a:r>
          </a:p>
        </p:txBody>
      </p:sp>
      <p:sp>
        <p:nvSpPr>
          <p:cNvPr id="4" name="Platshållare för bildnummer 3"/>
          <p:cNvSpPr>
            <a:spLocks noGrp="1"/>
          </p:cNvSpPr>
          <p:nvPr>
            <p:ph type="sldNum" sz="quarter" idx="5"/>
          </p:nvPr>
        </p:nvSpPr>
        <p:spPr/>
        <p:txBody>
          <a:bodyPr/>
          <a:lstStyle/>
          <a:p>
            <a:fld id="{7F7650AF-A478-4F2D-A28E-FCE7F1B12A1C}" type="slidenum">
              <a:rPr lang="sv-SE" smtClean="0"/>
              <a:t>10</a:t>
            </a:fld>
            <a:endParaRPr lang="sv-SE"/>
          </a:p>
        </p:txBody>
      </p:sp>
    </p:spTree>
    <p:extLst>
      <p:ext uri="{BB962C8B-B14F-4D97-AF65-F5344CB8AC3E}">
        <p14:creationId xmlns:p14="http://schemas.microsoft.com/office/powerpoint/2010/main" val="1092120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avvaktan</a:t>
            </a:r>
            <a:r>
              <a:rPr lang="sv-SE" baseline="0" dirty="0"/>
              <a:t> på att arbetet med att ta fram verktyg för hållbarhetsanalys (stadsledningen har uppdraget) har v</a:t>
            </a:r>
            <a:r>
              <a:rPr lang="sv-SE" dirty="0"/>
              <a:t>i tagit fram faktaunderlag för våra 22 stads- och kommundelar. De bygger på ett tydligt barn- och ungdomsfokus och har väl </a:t>
            </a:r>
            <a:r>
              <a:rPr lang="sv-SE" dirty="0" err="1"/>
              <a:t>beforskade</a:t>
            </a:r>
            <a:r>
              <a:rPr lang="sv-SE" dirty="0"/>
              <a:t> risk- och skyddsfaktorer</a:t>
            </a:r>
            <a:r>
              <a:rPr lang="sv-SE" baseline="0" dirty="0"/>
              <a:t> som grund. 0-värdet är snittet för Västerås, grönt är bättre än stadens snitt och rött är sämre. </a:t>
            </a:r>
            <a:r>
              <a:rPr lang="sv-SE" i="1" baseline="0" dirty="0">
                <a:solidFill>
                  <a:srgbClr val="FF0000"/>
                </a:solidFill>
              </a:rPr>
              <a:t>När man jämför Råby med övriga staden är det tydligt att Råby ligger på </a:t>
            </a:r>
            <a:r>
              <a:rPr lang="sv-SE" i="1" baseline="0" dirty="0" err="1">
                <a:solidFill>
                  <a:srgbClr val="FF0000"/>
                </a:solidFill>
              </a:rPr>
              <a:t>sk</a:t>
            </a:r>
            <a:r>
              <a:rPr lang="sv-SE" i="1" baseline="0" dirty="0">
                <a:solidFill>
                  <a:srgbClr val="FF0000"/>
                </a:solidFill>
              </a:rPr>
              <a:t> kompensatorisk nivå. Här är utmaningarna större. </a:t>
            </a:r>
            <a:endParaRPr lang="sv-SE" i="1" dirty="0">
              <a:solidFill>
                <a:srgbClr val="FF0000"/>
              </a:solidFill>
            </a:endParaRPr>
          </a:p>
        </p:txBody>
      </p:sp>
      <p:sp>
        <p:nvSpPr>
          <p:cNvPr id="4" name="Platshållare för bildnummer 3"/>
          <p:cNvSpPr>
            <a:spLocks noGrp="1"/>
          </p:cNvSpPr>
          <p:nvPr>
            <p:ph type="sldNum" sz="quarter" idx="10"/>
          </p:nvPr>
        </p:nvSpPr>
        <p:spPr/>
        <p:txBody>
          <a:bodyPr/>
          <a:lstStyle/>
          <a:p>
            <a:fld id="{E2D7AEA6-8481-4D9F-BF5E-2018D4F45EBA}" type="slidenum">
              <a:rPr lang="sv-SE" smtClean="0"/>
              <a:t>11</a:t>
            </a:fld>
            <a:endParaRPr lang="sv-SE"/>
          </a:p>
        </p:txBody>
      </p:sp>
    </p:spTree>
    <p:extLst>
      <p:ext uri="{BB962C8B-B14F-4D97-AF65-F5344CB8AC3E}">
        <p14:creationId xmlns:p14="http://schemas.microsoft.com/office/powerpoint/2010/main" val="13380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E518B06-D100-4EB8-8F09-07C626C08C3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17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vet också att olika stads- och kommundelar, så väl som olika grupper i samhället, har olika behov och utmaningar. På några områden behöver vi därför förstärka våra resurser för att bidra till jämlika villkor. </a:t>
            </a:r>
          </a:p>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13</a:t>
            </a:fld>
            <a:endParaRPr lang="sv-SE"/>
          </a:p>
        </p:txBody>
      </p:sp>
    </p:spTree>
    <p:extLst>
      <p:ext uri="{BB962C8B-B14F-4D97-AF65-F5344CB8AC3E}">
        <p14:creationId xmlns:p14="http://schemas.microsoft.com/office/powerpoint/2010/main" val="305345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hålla ihop ett operativt- och strategiskt perspektiv på det förebyggande och främjande arbetet</a:t>
            </a:r>
            <a:r>
              <a:rPr lang="da-DK" sz="1200" kern="1200" dirty="0">
                <a:solidFill>
                  <a:schemeClr val="tx1"/>
                </a:solidFill>
                <a:effectLst/>
                <a:latin typeface="+mn-lt"/>
                <a:ea typeface="+mn-ea"/>
                <a:cs typeface="+mn-cs"/>
              </a:rPr>
              <a:t> och sätta ett flertal aktörer i rörelse mot det gemensamma målet om ett socialt hållbart Västerås</a:t>
            </a:r>
            <a:r>
              <a:rPr lang="sv-SE" sz="1200" kern="1200" dirty="0">
                <a:solidFill>
                  <a:schemeClr val="tx1"/>
                </a:solidFill>
                <a:effectLst/>
                <a:latin typeface="+mn-lt"/>
                <a:ea typeface="+mn-ea"/>
                <a:cs typeface="+mn-cs"/>
              </a:rPr>
              <a:t>. Samordning av olika verksamheter på flera nivåer, både generellt och riktat.. Arbetet ska ske i samverkan mellan kommunala och andra offentliga verksamheter samt civilsamhället.  Tvärprofessionellt arbete</a:t>
            </a:r>
          </a:p>
          <a:p>
            <a:endParaRPr lang="sv-SE" dirty="0"/>
          </a:p>
        </p:txBody>
      </p:sp>
      <p:sp>
        <p:nvSpPr>
          <p:cNvPr id="4" name="Platshållare för bildnummer 3"/>
          <p:cNvSpPr>
            <a:spLocks noGrp="1"/>
          </p:cNvSpPr>
          <p:nvPr>
            <p:ph type="sldNum" sz="quarter" idx="5"/>
          </p:nvPr>
        </p:nvSpPr>
        <p:spPr/>
        <p:txBody>
          <a:bodyPr/>
          <a:lstStyle/>
          <a:p>
            <a:fld id="{7F7650AF-A478-4F2D-A28E-FCE7F1B12A1C}" type="slidenum">
              <a:rPr lang="sv-SE" smtClean="0"/>
              <a:t>14</a:t>
            </a:fld>
            <a:endParaRPr lang="sv-SE"/>
          </a:p>
        </p:txBody>
      </p:sp>
    </p:spTree>
    <p:extLst>
      <p:ext uri="{BB962C8B-B14F-4D97-AF65-F5344CB8AC3E}">
        <p14:creationId xmlns:p14="http://schemas.microsoft.com/office/powerpoint/2010/main" val="151724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Ändra berättelsen om, Narrativet, bilden av samhället och att få människor att aktivt välja och ta ställning för the </a:t>
            </a:r>
            <a:r>
              <a:rPr lang="sv-SE" dirty="0" err="1"/>
              <a:t>good</a:t>
            </a:r>
            <a:r>
              <a:rPr lang="sv-SE" dirty="0"/>
              <a:t> </a:t>
            </a:r>
            <a:r>
              <a:rPr lang="sv-SE" dirty="0" err="1"/>
              <a:t>guys</a:t>
            </a:r>
            <a:r>
              <a:rPr lang="sv-SE" dirty="0"/>
              <a:t> </a:t>
            </a:r>
            <a:r>
              <a:rPr lang="sv-SE" dirty="0">
                <a:sym typeface="Wingdings" panose="05000000000000000000" pitchFamily="2" charset="2"/>
              </a:rPr>
              <a:t> Skapa tillit </a:t>
            </a:r>
            <a:r>
              <a:rPr lang="sv-SE">
                <a:sym typeface="Wingdings" panose="05000000000000000000" pitchFamily="2" charset="2"/>
              </a:rPr>
              <a:t>och framtidstro</a:t>
            </a:r>
            <a:endParaRPr lang="sv-SE" dirty="0"/>
          </a:p>
        </p:txBody>
      </p:sp>
      <p:sp>
        <p:nvSpPr>
          <p:cNvPr id="4" name="Platshållare för bildnummer 3"/>
          <p:cNvSpPr>
            <a:spLocks noGrp="1"/>
          </p:cNvSpPr>
          <p:nvPr>
            <p:ph type="sldNum" sz="quarter" idx="5"/>
          </p:nvPr>
        </p:nvSpPr>
        <p:spPr/>
        <p:txBody>
          <a:bodyPr/>
          <a:lstStyle/>
          <a:p>
            <a:fld id="{7F7650AF-A478-4F2D-A28E-FCE7F1B12A1C}" type="slidenum">
              <a:rPr lang="sv-SE" smtClean="0"/>
              <a:t>16</a:t>
            </a:fld>
            <a:endParaRPr lang="sv-SE"/>
          </a:p>
        </p:txBody>
      </p:sp>
    </p:spTree>
    <p:extLst>
      <p:ext uri="{BB962C8B-B14F-4D97-AF65-F5344CB8AC3E}">
        <p14:creationId xmlns:p14="http://schemas.microsoft.com/office/powerpoint/2010/main" val="2429408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skyddsfaktor</a:t>
            </a:r>
            <a:r>
              <a:rPr lang="sv-SE" baseline="0" dirty="0"/>
              <a:t> som gäller för barn och ungas alla livsområden - familjen, skolan, närområdet, kompisar/fritid – är att skapa förutsättningar för TILLHÖRIGHET. Här är receptet!</a:t>
            </a:r>
            <a:endParaRPr lang="sv-SE" dirty="0"/>
          </a:p>
        </p:txBody>
      </p:sp>
      <p:sp>
        <p:nvSpPr>
          <p:cNvPr id="4" name="Platshållare för bildnummer 3"/>
          <p:cNvSpPr>
            <a:spLocks noGrp="1"/>
          </p:cNvSpPr>
          <p:nvPr>
            <p:ph type="sldNum" sz="quarter" idx="10"/>
          </p:nvPr>
        </p:nvSpPr>
        <p:spPr/>
        <p:txBody>
          <a:bodyPr/>
          <a:lstStyle/>
          <a:p>
            <a:fld id="{7801AA2C-49E8-4A67-B825-79369E766618}" type="slidenum">
              <a:rPr lang="sv-SE" smtClean="0">
                <a:solidFill>
                  <a:prstClr val="black"/>
                </a:solidFill>
              </a:rPr>
              <a:pPr/>
              <a:t>17</a:t>
            </a:fld>
            <a:endParaRPr lang="sv-SE">
              <a:solidFill>
                <a:prstClr val="black"/>
              </a:solidFill>
            </a:endParaRPr>
          </a:p>
        </p:txBody>
      </p:sp>
    </p:spTree>
    <p:extLst>
      <p:ext uri="{BB962C8B-B14F-4D97-AF65-F5344CB8AC3E}">
        <p14:creationId xmlns:p14="http://schemas.microsoft.com/office/powerpoint/2010/main" val="1846216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skyddsfaktor</a:t>
            </a:r>
            <a:r>
              <a:rPr lang="sv-SE" baseline="0" dirty="0"/>
              <a:t> som gäller för barn och ungas alla livsområden - familjen, skolan, närområdet, kompisar/fritid – är att skapa förutsättningar för TILLHÖRIGHET. Här är receptet!</a:t>
            </a:r>
            <a:endParaRPr lang="sv-SE" dirty="0"/>
          </a:p>
        </p:txBody>
      </p:sp>
      <p:sp>
        <p:nvSpPr>
          <p:cNvPr id="4" name="Platshållare för bildnummer 3"/>
          <p:cNvSpPr>
            <a:spLocks noGrp="1"/>
          </p:cNvSpPr>
          <p:nvPr>
            <p:ph type="sldNum" sz="quarter" idx="10"/>
          </p:nvPr>
        </p:nvSpPr>
        <p:spPr/>
        <p:txBody>
          <a:bodyPr/>
          <a:lstStyle/>
          <a:p>
            <a:fld id="{7801AA2C-49E8-4A67-B825-79369E766618}"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86697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vi ska kika lite närmare på </a:t>
            </a:r>
            <a:r>
              <a:rPr lang="sv-SE" baseline="0" dirty="0"/>
              <a:t>närområdet kopplat till risk och skyddsfaktorer:</a:t>
            </a:r>
          </a:p>
          <a:p>
            <a:r>
              <a:rPr lang="sv-SE" baseline="0" dirty="0"/>
              <a:t>Prosocial=göra bra saker för andra, tex empati och hjälpsamhet.</a:t>
            </a:r>
          </a:p>
          <a:p>
            <a:r>
              <a:rPr lang="sv-SE" dirty="0"/>
              <a:t>Skydd:</a:t>
            </a:r>
          </a:p>
          <a:p>
            <a:r>
              <a:rPr lang="sv-SE" dirty="0"/>
              <a:t>1. När barnet ges möjlighet till inflytande, ansvarstagande och får bidra till omgivningen på ett positivt sätt, genom exempelvis fritidsaktiviteter och föreningsliv i området. Det finns vuxna i området som barnen har utvecklat en bra relation till, som de litar på och som de kan anförtro sig åt. </a:t>
            </a:r>
          </a:p>
          <a:p>
            <a:r>
              <a:rPr lang="sv-SE" dirty="0"/>
              <a:t>2. När det finns vuxna i närområdet som uppmuntrar barnet att göra sitt bästa, grannar som bekräftar positivt beteende samt andra vuxna i området som visar uppskattning och bekräftar barnet positivt när det gjort något bra.</a:t>
            </a:r>
          </a:p>
          <a:p>
            <a:r>
              <a:rPr lang="sv-SE" dirty="0"/>
              <a:t>Risk:</a:t>
            </a:r>
          </a:p>
          <a:p>
            <a:r>
              <a:rPr lang="sv-SE" dirty="0"/>
              <a:t>1. När barnet inte gillar sitt bostadsområde, vill flytta därifrån och vid ev. flytt inte skulle sakna sitt gamla bostadsområde.</a:t>
            </a:r>
          </a:p>
          <a:p>
            <a:r>
              <a:rPr lang="sv-SE" dirty="0"/>
              <a:t>2. När barnet inte känner sig tryggt, upplever att det finns kriminalitet, droghandel, slagsmål, klotter, slitna och dåligt skötta hus i sitt närområde.</a:t>
            </a:r>
          </a:p>
          <a:p>
            <a:r>
              <a:rPr lang="sv-SE" dirty="0"/>
              <a:t>3. När barnet har flyttat flera gånger och/eller gjort flera skolbyten. </a:t>
            </a:r>
          </a:p>
          <a:p>
            <a:r>
              <a:rPr lang="sv-SE" dirty="0"/>
              <a:t>4. Upplevd tillgång till tobak, alkohol och narkotika i närområdet. När barnet upplever att det är lätt att få tag på cigaretter, alkohol, hasch, marijuana eller annan drog.</a:t>
            </a:r>
          </a:p>
          <a:p>
            <a:r>
              <a:rPr lang="sv-SE" dirty="0"/>
              <a:t>5. Normer som accepterar bruk av tobak, alkohol och narkotika och innehav av vapen är när barnen i området tror att de kan konsumera alkohol, använda droger eller bära vapen utan att någon vuxen/polis i området skulle tycka att det är fel, reagera och säga ifrån.</a:t>
            </a:r>
          </a:p>
          <a:p>
            <a:r>
              <a:rPr lang="sv-SE" dirty="0"/>
              <a:t>6. Barn som lever i utsatta bostadsområden som kännetecknas av extrem fattigdom, dåliga levnadsförhållanden och hög arbetslöshet, löper större sannolikhet att utveckla problembeteenden. </a:t>
            </a:r>
          </a:p>
        </p:txBody>
      </p:sp>
      <p:sp>
        <p:nvSpPr>
          <p:cNvPr id="4" name="Platshållare för bildnummer 3"/>
          <p:cNvSpPr>
            <a:spLocks noGrp="1"/>
          </p:cNvSpPr>
          <p:nvPr>
            <p:ph type="sldNum" sz="quarter" idx="10"/>
          </p:nvPr>
        </p:nvSpPr>
        <p:spPr/>
        <p:txBody>
          <a:bodyPr/>
          <a:lstStyle/>
          <a:p>
            <a:fld id="{7801AA2C-49E8-4A67-B825-79369E766618}" type="slidenum">
              <a:rPr lang="sv-SE" smtClean="0"/>
              <a:t>19</a:t>
            </a:fld>
            <a:endParaRPr lang="sv-SE"/>
          </a:p>
        </p:txBody>
      </p:sp>
    </p:spTree>
    <p:extLst>
      <p:ext uri="{BB962C8B-B14F-4D97-AF65-F5344CB8AC3E}">
        <p14:creationId xmlns:p14="http://schemas.microsoft.com/office/powerpoint/2010/main" val="1123264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bg1"/>
                </a:solidFill>
              </a:rPr>
              <a:t>Det man inte känner till kan man inte dra nytta av</a:t>
            </a:r>
          </a:p>
          <a:p>
            <a:endParaRPr lang="sv-SE" dirty="0"/>
          </a:p>
        </p:txBody>
      </p:sp>
      <p:sp>
        <p:nvSpPr>
          <p:cNvPr id="4" name="Platshållare för bildnummer 3"/>
          <p:cNvSpPr>
            <a:spLocks noGrp="1"/>
          </p:cNvSpPr>
          <p:nvPr>
            <p:ph type="sldNum" sz="quarter" idx="5"/>
          </p:nvPr>
        </p:nvSpPr>
        <p:spPr/>
        <p:txBody>
          <a:bodyPr/>
          <a:lstStyle/>
          <a:p>
            <a:fld id="{7F7650AF-A478-4F2D-A28E-FCE7F1B12A1C}" type="slidenum">
              <a:rPr lang="sv-SE" smtClean="0"/>
              <a:t>20</a:t>
            </a:fld>
            <a:endParaRPr lang="sv-SE"/>
          </a:p>
        </p:txBody>
      </p:sp>
    </p:spTree>
    <p:extLst>
      <p:ext uri="{BB962C8B-B14F-4D97-AF65-F5344CB8AC3E}">
        <p14:creationId xmlns:p14="http://schemas.microsoft.com/office/powerpoint/2010/main" val="372202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vet också att olika stads- och kommundelar, så väl som olika grupper i samhället, har olika behov och utmaningar. På några områden behöver vi därför förstärka våra resurser för att bidra till jämlika villkor. </a:t>
            </a:r>
          </a:p>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2</a:t>
            </a:fld>
            <a:endParaRPr lang="sv-SE"/>
          </a:p>
        </p:txBody>
      </p:sp>
    </p:spTree>
    <p:extLst>
      <p:ext uri="{BB962C8B-B14F-4D97-AF65-F5344CB8AC3E}">
        <p14:creationId xmlns:p14="http://schemas.microsoft.com/office/powerpoint/2010/main" val="3399534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bg1"/>
                </a:solidFill>
              </a:rPr>
              <a:t>Det man inte känner till kan man inte dra nytta av</a:t>
            </a:r>
          </a:p>
          <a:p>
            <a:endParaRPr lang="sv-SE" dirty="0"/>
          </a:p>
        </p:txBody>
      </p:sp>
      <p:sp>
        <p:nvSpPr>
          <p:cNvPr id="4" name="Platshållare för bildnummer 3"/>
          <p:cNvSpPr>
            <a:spLocks noGrp="1"/>
          </p:cNvSpPr>
          <p:nvPr>
            <p:ph type="sldNum" sz="quarter" idx="5"/>
          </p:nvPr>
        </p:nvSpPr>
        <p:spPr/>
        <p:txBody>
          <a:bodyPr/>
          <a:lstStyle/>
          <a:p>
            <a:fld id="{7F7650AF-A478-4F2D-A28E-FCE7F1B12A1C}" type="slidenum">
              <a:rPr lang="sv-SE" smtClean="0"/>
              <a:t>21</a:t>
            </a:fld>
            <a:endParaRPr lang="sv-SE"/>
          </a:p>
        </p:txBody>
      </p:sp>
    </p:spTree>
    <p:extLst>
      <p:ext uri="{BB962C8B-B14F-4D97-AF65-F5344CB8AC3E}">
        <p14:creationId xmlns:p14="http://schemas.microsoft.com/office/powerpoint/2010/main" val="273701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bg1"/>
                </a:solidFill>
              </a:rPr>
              <a:t>Det man inte känner till kan man inte dra nytta av</a:t>
            </a:r>
          </a:p>
          <a:p>
            <a:endParaRPr lang="sv-SE" dirty="0"/>
          </a:p>
        </p:txBody>
      </p:sp>
      <p:sp>
        <p:nvSpPr>
          <p:cNvPr id="4" name="Platshållare för bildnummer 3"/>
          <p:cNvSpPr>
            <a:spLocks noGrp="1"/>
          </p:cNvSpPr>
          <p:nvPr>
            <p:ph type="sldNum" sz="quarter" idx="5"/>
          </p:nvPr>
        </p:nvSpPr>
        <p:spPr/>
        <p:txBody>
          <a:bodyPr/>
          <a:lstStyle/>
          <a:p>
            <a:fld id="{7F7650AF-A478-4F2D-A28E-FCE7F1B12A1C}" type="slidenum">
              <a:rPr lang="sv-SE" smtClean="0"/>
              <a:t>22</a:t>
            </a:fld>
            <a:endParaRPr lang="sv-SE"/>
          </a:p>
        </p:txBody>
      </p:sp>
    </p:spTree>
    <p:extLst>
      <p:ext uri="{BB962C8B-B14F-4D97-AF65-F5344CB8AC3E}">
        <p14:creationId xmlns:p14="http://schemas.microsoft.com/office/powerpoint/2010/main" val="418648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Världens ledare (193 länder) har </a:t>
            </a:r>
            <a:r>
              <a:rPr lang="sv-SE" b="1" dirty="0"/>
              <a:t>förbundit</a:t>
            </a:r>
            <a:r>
              <a:rPr lang="sv-SE" dirty="0"/>
              <a:t> sig till 17 globala mål</a:t>
            </a:r>
            <a:r>
              <a:rPr lang="sv-SE" baseline="0" dirty="0"/>
              <a:t> </a:t>
            </a:r>
            <a:r>
              <a:rPr lang="sv-SE" dirty="0"/>
              <a:t>för att uppnå </a:t>
            </a:r>
            <a:r>
              <a:rPr lang="sv-SE" b="1" dirty="0"/>
              <a:t>fyra</a:t>
            </a:r>
            <a:r>
              <a:rPr lang="sv-SE" dirty="0"/>
              <a:t> fantastiska saker till </a:t>
            </a:r>
            <a:r>
              <a:rPr lang="sv-SE" b="1" dirty="0"/>
              <a:t>år 2030</a:t>
            </a:r>
            <a:r>
              <a:rPr lang="sv-SE" b="0" dirty="0"/>
              <a:t>,</a:t>
            </a:r>
            <a:r>
              <a:rPr lang="sv-SE" b="0" baseline="0" dirty="0"/>
              <a:t> nämligen att:</a:t>
            </a:r>
            <a:endParaRPr lang="sv-SE" dirty="0"/>
          </a:p>
          <a:p>
            <a:endParaRPr lang="sv-SE" dirty="0"/>
          </a:p>
          <a:p>
            <a:pPr marL="171450" indent="-171450">
              <a:buFont typeface="Arial" panose="020B0604020202020204" pitchFamily="34" charset="0"/>
              <a:buChar char="•"/>
            </a:pPr>
            <a:r>
              <a:rPr lang="sv-SE" dirty="0"/>
              <a:t>Avskaffa extrem fattigdom.</a:t>
            </a:r>
          </a:p>
          <a:p>
            <a:pPr marL="171450" indent="-171450">
              <a:buFont typeface="Arial" panose="020B0604020202020204" pitchFamily="34" charset="0"/>
              <a:buChar char="•"/>
            </a:pPr>
            <a:r>
              <a:rPr lang="sv-SE" dirty="0"/>
              <a:t>Minska ojämlikheter i världen.</a:t>
            </a:r>
          </a:p>
          <a:p>
            <a:pPr marL="171450" indent="-171450">
              <a:buFont typeface="Arial" panose="020B0604020202020204" pitchFamily="34" charset="0"/>
              <a:buChar char="•"/>
            </a:pPr>
            <a:r>
              <a:rPr lang="sv-SE" dirty="0"/>
              <a:t>Lösa klimatkrisen.</a:t>
            </a:r>
          </a:p>
          <a:p>
            <a:pPr marL="171450" indent="-171450">
              <a:buFont typeface="Arial" panose="020B0604020202020204" pitchFamily="34" charset="0"/>
              <a:buChar char="•"/>
            </a:pPr>
            <a:r>
              <a:rPr lang="sv-SE" dirty="0"/>
              <a:t>Främja fred och rättvisa.</a:t>
            </a:r>
          </a:p>
          <a:p>
            <a:endParaRPr lang="sv-SE" dirty="0"/>
          </a:p>
          <a:p>
            <a:r>
              <a:rPr lang="sv-SE" dirty="0"/>
              <a:t>Genom de globala målen för hållbar utveckling kan dessa fyra fantastiska saker uppnås</a:t>
            </a:r>
            <a:r>
              <a:rPr lang="sv-SE" baseline="0" dirty="0"/>
              <a:t> - </a:t>
            </a:r>
            <a:r>
              <a:rPr lang="sv-SE" dirty="0"/>
              <a:t>i alla länder</a:t>
            </a:r>
            <a:r>
              <a:rPr lang="sv-SE" baseline="0" dirty="0"/>
              <a:t> - f</a:t>
            </a:r>
            <a:r>
              <a:rPr lang="sv-SE" dirty="0"/>
              <a:t>ör alla människor.</a:t>
            </a:r>
          </a:p>
        </p:txBody>
      </p:sp>
      <p:sp>
        <p:nvSpPr>
          <p:cNvPr id="4" name="Platshållare för bildnummer 3"/>
          <p:cNvSpPr>
            <a:spLocks noGrp="1"/>
          </p:cNvSpPr>
          <p:nvPr>
            <p:ph type="sldNum" sz="quarter" idx="10"/>
          </p:nvPr>
        </p:nvSpPr>
        <p:spPr/>
        <p:txBody>
          <a:bodyPr/>
          <a:lstStyle/>
          <a:p>
            <a:fld id="{BE518B06-D100-4EB8-8F09-07C626C08C32}" type="slidenum">
              <a:rPr lang="sv-SE" smtClean="0"/>
              <a:t>3</a:t>
            </a:fld>
            <a:endParaRPr lang="sv-SE"/>
          </a:p>
        </p:txBody>
      </p:sp>
    </p:spTree>
    <p:extLst>
      <p:ext uri="{BB962C8B-B14F-4D97-AF65-F5344CB8AC3E}">
        <p14:creationId xmlns:p14="http://schemas.microsoft.com/office/powerpoint/2010/main" val="307989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programmet för social hållbarhet omfattar Målen i Agenda 2030 är odelbara i den meningen att de ömsesidigt påverkar varandra.</a:t>
            </a:r>
          </a:p>
          <a:p>
            <a:endParaRPr lang="sv-SE" dirty="0"/>
          </a:p>
          <a:p>
            <a:r>
              <a:rPr lang="sv-SE" dirty="0"/>
              <a:t>Programmet för social hållbarhet innefattar elva av de sjutton globala målen,</a:t>
            </a:r>
            <a:r>
              <a:rPr lang="sv-SE" baseline="0" dirty="0"/>
              <a:t> de med vit ram.</a:t>
            </a:r>
            <a:endParaRPr lang="sv-SE" sz="1200" b="1"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Barnrättsperspektivet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Programmet skall i sitt genomförande ta särskild hänsyn till barnrättsperspektivet.</a:t>
            </a:r>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4</a:t>
            </a:fld>
            <a:endParaRPr lang="sv-SE"/>
          </a:p>
        </p:txBody>
      </p:sp>
    </p:spTree>
    <p:extLst>
      <p:ext uri="{BB962C8B-B14F-4D97-AF65-F5344CB8AC3E}">
        <p14:creationId xmlns:p14="http://schemas.microsoft.com/office/powerpoint/2010/main" val="307989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sz="1200" i="0" dirty="0"/>
              <a:t>Program för social hållbarhet antogs av KFM i september 2018</a:t>
            </a:r>
            <a:r>
              <a:rPr lang="sv-SE" sz="1200" i="0" baseline="0" dirty="0"/>
              <a:t> och är ”vägvisare” för vart vi vill komma med arbetet för en social hållbar stad. Den tar sin utgångpunkt i </a:t>
            </a:r>
            <a:r>
              <a:rPr lang="sv-SE" sz="1200" i="0" baseline="0" dirty="0" err="1"/>
              <a:t>Bruntlandkommissionen</a:t>
            </a:r>
            <a:r>
              <a:rPr lang="sv-SE" sz="1200" i="0" baseline="0" dirty="0"/>
              <a:t> och Agenda 2030. Två målområden: Goda livsvillkor och Demokrati, delaktighet och medskapande. Bygger på tre principer: Jämlika förutsättningar, Tillit och Framtidstro. </a:t>
            </a:r>
            <a:endParaRPr lang="sv-SE" sz="1200" i="0" dirty="0"/>
          </a:p>
        </p:txBody>
      </p:sp>
      <p:sp>
        <p:nvSpPr>
          <p:cNvPr id="4" name="Platshållare för bildnummer 3"/>
          <p:cNvSpPr>
            <a:spLocks noGrp="1"/>
          </p:cNvSpPr>
          <p:nvPr>
            <p:ph type="sldNum" sz="quarter" idx="10"/>
          </p:nvPr>
        </p:nvSpPr>
        <p:spPr/>
        <p:txBody>
          <a:bodyPr/>
          <a:lstStyle/>
          <a:p>
            <a:fld id="{88B26605-6D69-4A1C-9526-A15BEF770A14}" type="slidenum">
              <a:rPr lang="sv-SE" smtClean="0"/>
              <a:t>5</a:t>
            </a:fld>
            <a:endParaRPr lang="sv-SE"/>
          </a:p>
        </p:txBody>
      </p:sp>
    </p:spTree>
    <p:extLst>
      <p:ext uri="{BB962C8B-B14F-4D97-AF65-F5344CB8AC3E}">
        <p14:creationId xmlns:p14="http://schemas.microsoft.com/office/powerpoint/2010/main" val="301816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Program för social hållbarhet bygger på de globala målen i </a:t>
            </a:r>
            <a:r>
              <a:rPr lang="sv-SE" b="1" dirty="0"/>
              <a:t>Agenda 2030</a:t>
            </a:r>
            <a:r>
              <a:rPr lang="sv-SE" dirty="0"/>
              <a:t>, den svenska </a:t>
            </a:r>
            <a:r>
              <a:rPr lang="sv-SE" b="1" dirty="0"/>
              <a:t>grundlagen</a:t>
            </a:r>
            <a:r>
              <a:rPr lang="sv-SE" dirty="0"/>
              <a:t> samt Västerås stads </a:t>
            </a:r>
            <a:r>
              <a:rPr lang="sv-SE" b="1" dirty="0"/>
              <a:t>värdegrund och vision</a:t>
            </a:r>
            <a:r>
              <a:rPr lang="sv-SE" dirty="0"/>
              <a:t>.</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Program för social hållbarhet:</a:t>
            </a:r>
          </a:p>
          <a:p>
            <a:pPr marL="171450" indent="-171450">
              <a:buFont typeface="Arial" panose="020B0604020202020204" pitchFamily="34" charset="0"/>
              <a:buChar char="•"/>
            </a:pPr>
            <a:r>
              <a:rPr lang="sv-SE" dirty="0"/>
              <a:t>är övergripande och relaterar till och förstärker Västerås stads övriga tre program som beskriver inriktningen för Västerås stads hållbarhetsarbete; Översiktsplanen, Miljöprogrammet och Näringslivsprogrammet.</a:t>
            </a:r>
          </a:p>
          <a:p>
            <a:pPr marL="171450" indent="-171450">
              <a:buFont typeface="Arial" panose="020B0604020202020204" pitchFamily="34" charset="0"/>
              <a:buChar char="•"/>
            </a:pPr>
            <a:r>
              <a:rPr lang="sv-SE" dirty="0"/>
              <a:t>har tagits fram i dialog med invånare, myndigheter, företag och civilsamhälle.</a:t>
            </a:r>
          </a:p>
          <a:p>
            <a:pPr marL="171450" indent="-171450">
              <a:buFont typeface="Arial" panose="020B0604020202020204" pitchFamily="34" charset="0"/>
              <a:buChar char="•"/>
            </a:pPr>
            <a:r>
              <a:rPr lang="sv-SE" dirty="0"/>
              <a:t>visar vägen för vad Västerås är, kan vara och vill bli!</a:t>
            </a:r>
          </a:p>
          <a:p>
            <a:pPr marL="0" indent="0">
              <a:buFontTx/>
              <a:buNone/>
            </a:pPr>
            <a:endParaRPr lang="sv-SE" dirty="0"/>
          </a:p>
          <a:p>
            <a:pPr marL="0" indent="0">
              <a:buFontTx/>
              <a:buNone/>
            </a:pPr>
            <a:r>
              <a:rPr lang="sv-SE" dirty="0"/>
              <a:t>Och självklart är </a:t>
            </a:r>
            <a:r>
              <a:rPr lang="sv-SE" b="1" dirty="0"/>
              <a:t>mänskliga rättigheter </a:t>
            </a:r>
            <a:r>
              <a:rPr lang="sv-SE" dirty="0"/>
              <a:t>något som genomsyrar allt arbete för att uppnå social hållbarhet i Västerås som ort och i Västerås stad som koncern.</a:t>
            </a:r>
          </a:p>
          <a:p>
            <a:endParaRPr lang="sv-SE" dirty="0"/>
          </a:p>
        </p:txBody>
      </p:sp>
      <p:sp>
        <p:nvSpPr>
          <p:cNvPr id="4" name="Platshållare för bild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E518B06-D100-4EB8-8F09-07C626C08C3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989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KIFF består av verksamheter som Kulturverksamheterna, t ex museer, bibliotek, kulturskola, arrangemang och föreningsstöd, Idrotten som </a:t>
            </a:r>
            <a:r>
              <a:rPr lang="sv-SE" dirty="0" err="1"/>
              <a:t>driftar</a:t>
            </a:r>
            <a:r>
              <a:rPr lang="sv-SE" dirty="0"/>
              <a:t> anläggningar både centralt och i stadsdelar, drift och utveckling av våra friluftsområden, båthamnar och inte minst föreningsstöd till idrottsföreningar. Fritid och förebyggande som är mitt verksamhetsområde, vi driver fritidsgårdar och 10-12 årsverksamheten i Västerås, 7 </a:t>
            </a:r>
            <a:r>
              <a:rPr lang="sv-SE" dirty="0" err="1"/>
              <a:t>st</a:t>
            </a:r>
            <a:r>
              <a:rPr lang="sv-SE" dirty="0"/>
              <a:t> familjecentrum och så Förebyggarcentrum där jag jobbar.  </a:t>
            </a:r>
          </a:p>
        </p:txBody>
      </p:sp>
      <p:sp>
        <p:nvSpPr>
          <p:cNvPr id="4" name="Platshållare för bildnummer 3"/>
          <p:cNvSpPr>
            <a:spLocks noGrp="1"/>
          </p:cNvSpPr>
          <p:nvPr>
            <p:ph type="sldNum" sz="quarter" idx="10"/>
          </p:nvPr>
        </p:nvSpPr>
        <p:spPr/>
        <p:txBody>
          <a:bodyPr/>
          <a:lstStyle/>
          <a:p>
            <a:fld id="{BE518B06-D100-4EB8-8F09-07C626C08C32}" type="slidenum">
              <a:rPr lang="sv-SE" smtClean="0"/>
              <a:t>7</a:t>
            </a:fld>
            <a:endParaRPr lang="sv-SE"/>
          </a:p>
        </p:txBody>
      </p:sp>
    </p:spTree>
    <p:extLst>
      <p:ext uri="{BB962C8B-B14F-4D97-AF65-F5344CB8AC3E}">
        <p14:creationId xmlns:p14="http://schemas.microsoft.com/office/powerpoint/2010/main" val="235077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51B32302-39F9-4254-BCEA-2913C172E1A2}"/>
              </a:ext>
            </a:extLst>
          </p:cNvPr>
          <p:cNvSpPr>
            <a:spLocks noGrp="1"/>
          </p:cNvSpPr>
          <p:nvPr>
            <p:ph type="body" idx="1"/>
          </p:nvPr>
        </p:nvSpPr>
        <p:spPr/>
        <p:txBody>
          <a:bodyPr/>
          <a:lstStyle/>
          <a:p>
            <a:r>
              <a:rPr lang="sv-SE" dirty="0"/>
              <a:t>Expertstöd, kompetensutveckling och processledning inom dessa områden.</a:t>
            </a:r>
          </a:p>
          <a:p>
            <a:endParaRPr lang="sv-SE" dirty="0"/>
          </a:p>
        </p:txBody>
      </p:sp>
    </p:spTree>
    <p:extLst>
      <p:ext uri="{BB962C8B-B14F-4D97-AF65-F5344CB8AC3E}">
        <p14:creationId xmlns:p14="http://schemas.microsoft.com/office/powerpoint/2010/main" val="325310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9</a:t>
            </a:fld>
            <a:endParaRPr lang="sv-SE"/>
          </a:p>
        </p:txBody>
      </p:sp>
    </p:spTree>
    <p:extLst>
      <p:ext uri="{BB962C8B-B14F-4D97-AF65-F5344CB8AC3E}">
        <p14:creationId xmlns:p14="http://schemas.microsoft.com/office/powerpoint/2010/main" val="1708198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utan punktuppställning">
    <p:spTree>
      <p:nvGrpSpPr>
        <p:cNvPr id="1" name=""/>
        <p:cNvGrpSpPr/>
        <p:nvPr/>
      </p:nvGrpSpPr>
      <p:grpSpPr>
        <a:xfrm>
          <a:off x="0" y="0"/>
          <a:ext cx="0" cy="0"/>
          <a:chOff x="0" y="0"/>
          <a:chExt cx="0" cy="0"/>
        </a:xfrm>
      </p:grpSpPr>
      <p:pic>
        <p:nvPicPr>
          <p:cNvPr id="5" name="Bildobjekt 4" descr="V-S_presentation_ppt-skiss_ORG-19 kopiera.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96450"/>
          <a:stretch/>
        </p:blipFill>
        <p:spPr>
          <a:xfrm>
            <a:off x="749" y="0"/>
            <a:ext cx="432740" cy="6858000"/>
          </a:xfrm>
          <a:prstGeom prst="rect">
            <a:avLst/>
          </a:prstGeom>
        </p:spPr>
      </p:pic>
    </p:spTree>
    <p:extLst>
      <p:ext uri="{BB962C8B-B14F-4D97-AF65-F5344CB8AC3E}">
        <p14:creationId xmlns:p14="http://schemas.microsoft.com/office/powerpoint/2010/main" val="12216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utan punktuppställning">
    <p:spTree>
      <p:nvGrpSpPr>
        <p:cNvPr id="1" name=""/>
        <p:cNvGrpSpPr/>
        <p:nvPr/>
      </p:nvGrpSpPr>
      <p:grpSpPr>
        <a:xfrm>
          <a:off x="0" y="0"/>
          <a:ext cx="0" cy="0"/>
          <a:chOff x="0" y="0"/>
          <a:chExt cx="0" cy="0"/>
        </a:xfrm>
      </p:grpSpPr>
      <p:sp>
        <p:nvSpPr>
          <p:cNvPr id="2" name="Titel"/>
          <p:cNvSpPr>
            <a:spLocks noGrp="1"/>
          </p:cNvSpPr>
          <p:nvPr>
            <p:ph type="title" hasCustomPrompt="1"/>
          </p:nvPr>
        </p:nvSpPr>
        <p:spPr>
          <a:xfrm>
            <a:off x="648000" y="249600"/>
            <a:ext cx="11136000" cy="820800"/>
          </a:xfrm>
          <a:prstGeom prst="rect">
            <a:avLst/>
          </a:prstGeom>
        </p:spPr>
        <p:txBody>
          <a:bodyPr lIns="0" tIns="0" rIns="0" bIns="0"/>
          <a:lstStyle>
            <a:lvl1pPr>
              <a:defRPr sz="4533">
                <a:solidFill>
                  <a:srgbClr val="254061"/>
                </a:solidFill>
              </a:defRPr>
            </a:lvl1pPr>
          </a:lstStyle>
          <a:p>
            <a:r>
              <a:rPr lang="en-US" dirty="0"/>
              <a:t>&lt;</a:t>
            </a:r>
            <a:r>
              <a:rPr lang="en-US" dirty="0" err="1"/>
              <a:t>Titel</a:t>
            </a:r>
            <a:r>
              <a:rPr lang="en-US" dirty="0"/>
              <a:t>&gt;</a:t>
            </a:r>
            <a:endParaRPr lang="da-DK" dirty="0"/>
          </a:p>
        </p:txBody>
      </p:sp>
      <p:sp>
        <p:nvSpPr>
          <p:cNvPr id="10" name="Brödtext"/>
          <p:cNvSpPr>
            <a:spLocks noGrp="1"/>
          </p:cNvSpPr>
          <p:nvPr>
            <p:ph type="body" sz="quarter" idx="11" hasCustomPrompt="1"/>
          </p:nvPr>
        </p:nvSpPr>
        <p:spPr>
          <a:xfrm>
            <a:off x="648000" y="1392000"/>
            <a:ext cx="11136000" cy="5065200"/>
          </a:xfrm>
          <a:prstGeom prst="rect">
            <a:avLst/>
          </a:prstGeom>
        </p:spPr>
        <p:txBody>
          <a:bodyPr lIns="0" tIns="0" rIns="0" bIns="0"/>
          <a:lstStyle>
            <a:lvl1pPr marL="0" indent="0">
              <a:buNone/>
              <a:defRPr sz="3200">
                <a:solidFill>
                  <a:srgbClr val="254061"/>
                </a:solidFill>
              </a:defRPr>
            </a:lvl1pPr>
          </a:lstStyle>
          <a:p>
            <a:pPr lvl="0"/>
            <a:r>
              <a:rPr lang="da-DK" dirty="0"/>
              <a:t>&lt;</a:t>
            </a:r>
            <a:r>
              <a:rPr lang="da-DK" dirty="0" err="1"/>
              <a:t>Brödtext</a:t>
            </a:r>
            <a:r>
              <a:rPr lang="da-DK" dirty="0"/>
              <a:t>&gt;</a:t>
            </a:r>
          </a:p>
        </p:txBody>
      </p:sp>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8401" y="6038400"/>
            <a:ext cx="422692" cy="585267"/>
          </a:xfrm>
          <a:prstGeom prst="rect">
            <a:avLst/>
          </a:prstGeom>
        </p:spPr>
      </p:pic>
      <p:pic>
        <p:nvPicPr>
          <p:cNvPr id="5" name="Bildobjekt 4" descr="V-S_presentation_ppt-skiss_ORG-19 kopiera.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96450"/>
          <a:stretch/>
        </p:blipFill>
        <p:spPr>
          <a:xfrm>
            <a:off x="749" y="0"/>
            <a:ext cx="432740" cy="6858000"/>
          </a:xfrm>
          <a:prstGeom prst="rect">
            <a:avLst/>
          </a:prstGeom>
        </p:spPr>
      </p:pic>
    </p:spTree>
    <p:extLst>
      <p:ext uri="{BB962C8B-B14F-4D97-AF65-F5344CB8AC3E}">
        <p14:creationId xmlns:p14="http://schemas.microsoft.com/office/powerpoint/2010/main" val="298851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ext utan punktuppställn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249600"/>
            <a:ext cx="11136000" cy="820800"/>
          </a:xfrm>
          <a:prstGeom prst="rect">
            <a:avLst/>
          </a:prstGeom>
        </p:spPr>
        <p:txBody>
          <a:bodyPr lIns="0" tIns="0" rIns="0" bIns="0"/>
          <a:lstStyle>
            <a:lvl1pPr>
              <a:defRPr sz="4533">
                <a:solidFill>
                  <a:srgbClr val="254061"/>
                </a:solidFill>
              </a:defRPr>
            </a:lvl1pPr>
          </a:lstStyle>
          <a:p>
            <a:r>
              <a:rPr lang="en-US" dirty="0"/>
              <a:t>&lt;</a:t>
            </a:r>
            <a:r>
              <a:rPr lang="en-US" dirty="0" err="1"/>
              <a:t>Titel</a:t>
            </a:r>
            <a:r>
              <a:rPr lang="en-US" dirty="0"/>
              <a:t>&gt;</a:t>
            </a:r>
            <a:endParaRPr lang="da-DK" dirty="0"/>
          </a:p>
        </p:txBody>
      </p:sp>
      <p:sp>
        <p:nvSpPr>
          <p:cNvPr id="10" name="Pladsholder til tekst 9"/>
          <p:cNvSpPr>
            <a:spLocks noGrp="1"/>
          </p:cNvSpPr>
          <p:nvPr>
            <p:ph type="body" sz="quarter" idx="11" hasCustomPrompt="1"/>
          </p:nvPr>
        </p:nvSpPr>
        <p:spPr>
          <a:xfrm>
            <a:off x="648000" y="1392000"/>
            <a:ext cx="11136000" cy="5065200"/>
          </a:xfrm>
          <a:prstGeom prst="rect">
            <a:avLst/>
          </a:prstGeom>
        </p:spPr>
        <p:txBody>
          <a:bodyPr lIns="0" tIns="0" rIns="0" bIns="0"/>
          <a:lstStyle>
            <a:lvl1pPr marL="0" indent="0">
              <a:buNone/>
              <a:defRPr sz="3200">
                <a:solidFill>
                  <a:srgbClr val="254061"/>
                </a:solidFill>
              </a:defRPr>
            </a:lvl1pPr>
          </a:lstStyle>
          <a:p>
            <a:pPr lvl="0"/>
            <a:r>
              <a:rPr lang="da-DK" dirty="0"/>
              <a:t>&lt;</a:t>
            </a:r>
            <a:r>
              <a:rPr lang="da-DK" dirty="0" err="1"/>
              <a:t>Brödtext</a:t>
            </a:r>
            <a:r>
              <a:rPr lang="da-DK" dirty="0"/>
              <a:t>&gt;</a:t>
            </a:r>
          </a:p>
        </p:txBody>
      </p:sp>
    </p:spTree>
    <p:extLst>
      <p:ext uri="{BB962C8B-B14F-4D97-AF65-F5344CB8AC3E}">
        <p14:creationId xmlns:p14="http://schemas.microsoft.com/office/powerpoint/2010/main" val="363596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ext utan punktuppställ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tan punktuppställning">
    <p:spTree>
      <p:nvGrpSpPr>
        <p:cNvPr id="1" name=""/>
        <p:cNvGrpSpPr/>
        <p:nvPr/>
      </p:nvGrpSpPr>
      <p:grpSpPr>
        <a:xfrm>
          <a:off x="0" y="0"/>
          <a:ext cx="0" cy="0"/>
          <a:chOff x="0" y="0"/>
          <a:chExt cx="0" cy="0"/>
        </a:xfrm>
      </p:grpSpPr>
      <p:sp>
        <p:nvSpPr>
          <p:cNvPr id="2" name="Titel"/>
          <p:cNvSpPr>
            <a:spLocks noGrp="1"/>
          </p:cNvSpPr>
          <p:nvPr>
            <p:ph type="title" hasCustomPrompt="1"/>
          </p:nvPr>
        </p:nvSpPr>
        <p:spPr>
          <a:xfrm>
            <a:off x="648000" y="249600"/>
            <a:ext cx="11136000" cy="820800"/>
          </a:xfrm>
          <a:prstGeom prst="rect">
            <a:avLst/>
          </a:prstGeom>
        </p:spPr>
        <p:txBody>
          <a:bodyPr lIns="0" tIns="0" rIns="0" bIns="0"/>
          <a:lstStyle>
            <a:lvl1pPr>
              <a:defRPr sz="4533">
                <a:solidFill>
                  <a:srgbClr val="254061"/>
                </a:solidFill>
              </a:defRPr>
            </a:lvl1pPr>
          </a:lstStyle>
          <a:p>
            <a:r>
              <a:rPr lang="en-US"/>
              <a:t>&lt;</a:t>
            </a:r>
            <a:r>
              <a:rPr lang="en-US" err="1"/>
              <a:t>Titel</a:t>
            </a:r>
            <a:r>
              <a:rPr lang="en-US"/>
              <a:t>&gt;</a:t>
            </a:r>
            <a:endParaRPr lang="da-DK"/>
          </a:p>
        </p:txBody>
      </p:sp>
      <p:sp>
        <p:nvSpPr>
          <p:cNvPr id="10" name="Brödtext"/>
          <p:cNvSpPr>
            <a:spLocks noGrp="1"/>
          </p:cNvSpPr>
          <p:nvPr>
            <p:ph type="body" sz="quarter" idx="11" hasCustomPrompt="1"/>
          </p:nvPr>
        </p:nvSpPr>
        <p:spPr>
          <a:xfrm>
            <a:off x="648000" y="1392000"/>
            <a:ext cx="11136000" cy="5065200"/>
          </a:xfrm>
          <a:prstGeom prst="rect">
            <a:avLst/>
          </a:prstGeom>
        </p:spPr>
        <p:txBody>
          <a:bodyPr lIns="0" tIns="0" rIns="0" bIns="0"/>
          <a:lstStyle>
            <a:lvl1pPr marL="0" indent="0">
              <a:buNone/>
              <a:defRPr sz="3200">
                <a:solidFill>
                  <a:srgbClr val="254061"/>
                </a:solidFill>
              </a:defRPr>
            </a:lvl1pPr>
          </a:lstStyle>
          <a:p>
            <a:pPr lvl="0"/>
            <a:r>
              <a:rPr lang="da-DK" dirty="0"/>
              <a:t>&lt;Brödtext&gt;</a:t>
            </a:r>
          </a:p>
        </p:txBody>
      </p:sp>
      <p:sp>
        <p:nvSpPr>
          <p:cNvPr id="5" name="Department"/>
          <p:cNvSpPr txBox="1"/>
          <p:nvPr userDrawn="1"/>
        </p:nvSpPr>
        <p:spPr>
          <a:xfrm>
            <a:off x="6393600" y="6024147"/>
            <a:ext cx="4800000" cy="297454"/>
          </a:xfrm>
          <a:prstGeom prst="rect">
            <a:avLst/>
          </a:prstGeom>
          <a:noFill/>
        </p:spPr>
        <p:txBody>
          <a:bodyPr wrap="square"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r>
              <a:rPr lang="sv-SE" sz="1333" kern="1200" dirty="0">
                <a:solidFill>
                  <a:srgbClr val="254061"/>
                </a:solidFill>
                <a:latin typeface="+mn-lt"/>
                <a:ea typeface="+mn-ea"/>
                <a:cs typeface="+mn-cs"/>
              </a:rPr>
              <a:t>Kultur, idrott och fritidsförvaltningen / 2021-02-23</a:t>
            </a:r>
            <a:endParaRPr lang="da-DK" sz="1333" kern="1200" dirty="0">
              <a:solidFill>
                <a:srgbClr val="254061"/>
              </a:solidFill>
              <a:latin typeface="+mn-lt"/>
              <a:ea typeface="+mn-ea"/>
              <a:cs typeface="+mn-cs"/>
            </a:endParaRPr>
          </a:p>
        </p:txBody>
      </p:sp>
      <p:pic>
        <p:nvPicPr>
          <p:cNvPr id="4" name="Bildobjekt 3">
            <a:extLst>
              <a:ext uri="{FF2B5EF4-FFF2-40B4-BE49-F238E27FC236}">
                <a16:creationId xmlns:a16="http://schemas.microsoft.com/office/drawing/2014/main" id="{D5987426-0FD1-433C-95BF-46E972110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8401" y="6038400"/>
            <a:ext cx="422692" cy="585267"/>
          </a:xfrm>
          <a:prstGeom prst="rect">
            <a:avLst/>
          </a:prstGeom>
        </p:spPr>
      </p:pic>
    </p:spTree>
    <p:extLst>
      <p:ext uri="{BB962C8B-B14F-4D97-AF65-F5344CB8AC3E}">
        <p14:creationId xmlns:p14="http://schemas.microsoft.com/office/powerpoint/2010/main" val="12216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ext utan punktuppställ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46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4" descr="grafiskborder20130229.jpg"/>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5" y="0"/>
            <a:ext cx="221193" cy="5176464"/>
          </a:xfrm>
          <a:prstGeom prst="rect">
            <a:avLst/>
          </a:prstGeom>
        </p:spPr>
      </p:pic>
      <p:pic>
        <p:nvPicPr>
          <p:cNvPr id="8" name="Bildobjekt 4" descr="grafiskborder20130229.jpg"/>
          <p:cNvPicPr preferRelativeResize="0">
            <a:picLocks/>
          </p:cNvPicPr>
          <p:nvPr/>
        </p:nvPicPr>
        <p:blipFill rotWithShape="1">
          <a:blip r:embed="rId6" cstate="print">
            <a:extLst>
              <a:ext uri="{28A0092B-C50C-407E-A947-70E740481C1C}">
                <a14:useLocalDpi xmlns:a14="http://schemas.microsoft.com/office/drawing/2010/main" val="0"/>
              </a:ext>
            </a:extLst>
          </a:blip>
          <a:srcRect t="33914"/>
          <a:stretch/>
        </p:blipFill>
        <p:spPr>
          <a:xfrm>
            <a:off x="5" y="3437090"/>
            <a:ext cx="221193" cy="3420911"/>
          </a:xfrm>
          <a:prstGeom prst="rect">
            <a:avLst/>
          </a:prstGeom>
        </p:spPr>
      </p:pic>
    </p:spTree>
    <p:extLst>
      <p:ext uri="{BB962C8B-B14F-4D97-AF65-F5344CB8AC3E}">
        <p14:creationId xmlns:p14="http://schemas.microsoft.com/office/powerpoint/2010/main" val="1860780581"/>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6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27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9" indent="-228569" algn="l" defTabSz="91427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3" indent="-228569" algn="l" defTabSz="914270"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838" indent="-228569" algn="l" defTabSz="914270"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973" indent="-228569" algn="l" defTabSz="91427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107" indent="-228569" algn="l" defTabSz="91427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244" indent="-228569" algn="l" defTabSz="91427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79" indent="-228569" algn="l" defTabSz="91427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514" indent="-228569" algn="l" defTabSz="91427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50" indent="-228569" algn="l" defTabSz="91427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da-DK"/>
      </a:defPPr>
      <a:lvl1pPr marL="0" algn="l" defTabSz="914270" rtl="0" eaLnBrk="1" latinLnBrk="0" hangingPunct="1">
        <a:defRPr sz="1799" kern="1200">
          <a:solidFill>
            <a:schemeClr val="tx1"/>
          </a:solidFill>
          <a:latin typeface="+mn-lt"/>
          <a:ea typeface="+mn-ea"/>
          <a:cs typeface="+mn-cs"/>
        </a:defRPr>
      </a:lvl1pPr>
      <a:lvl2pPr marL="457135" algn="l" defTabSz="914270" rtl="0" eaLnBrk="1" latinLnBrk="0" hangingPunct="1">
        <a:defRPr sz="1799" kern="1200">
          <a:solidFill>
            <a:schemeClr val="tx1"/>
          </a:solidFill>
          <a:latin typeface="+mn-lt"/>
          <a:ea typeface="+mn-ea"/>
          <a:cs typeface="+mn-cs"/>
        </a:defRPr>
      </a:lvl2pPr>
      <a:lvl3pPr marL="914270" algn="l" defTabSz="914270" rtl="0" eaLnBrk="1" latinLnBrk="0" hangingPunct="1">
        <a:defRPr sz="1799" kern="1200">
          <a:solidFill>
            <a:schemeClr val="tx1"/>
          </a:solidFill>
          <a:latin typeface="+mn-lt"/>
          <a:ea typeface="+mn-ea"/>
          <a:cs typeface="+mn-cs"/>
        </a:defRPr>
      </a:lvl3pPr>
      <a:lvl4pPr marL="1371404" algn="l" defTabSz="914270" rtl="0" eaLnBrk="1" latinLnBrk="0" hangingPunct="1">
        <a:defRPr sz="1799" kern="1200">
          <a:solidFill>
            <a:schemeClr val="tx1"/>
          </a:solidFill>
          <a:latin typeface="+mn-lt"/>
          <a:ea typeface="+mn-ea"/>
          <a:cs typeface="+mn-cs"/>
        </a:defRPr>
      </a:lvl4pPr>
      <a:lvl5pPr marL="1828541" algn="l" defTabSz="914270" rtl="0" eaLnBrk="1" latinLnBrk="0" hangingPunct="1">
        <a:defRPr sz="1799" kern="1200">
          <a:solidFill>
            <a:schemeClr val="tx1"/>
          </a:solidFill>
          <a:latin typeface="+mn-lt"/>
          <a:ea typeface="+mn-ea"/>
          <a:cs typeface="+mn-cs"/>
        </a:defRPr>
      </a:lvl5pPr>
      <a:lvl6pPr marL="2285676" algn="l" defTabSz="914270" rtl="0" eaLnBrk="1" latinLnBrk="0" hangingPunct="1">
        <a:defRPr sz="1799" kern="1200">
          <a:solidFill>
            <a:schemeClr val="tx1"/>
          </a:solidFill>
          <a:latin typeface="+mn-lt"/>
          <a:ea typeface="+mn-ea"/>
          <a:cs typeface="+mn-cs"/>
        </a:defRPr>
      </a:lvl6pPr>
      <a:lvl7pPr marL="2742811" algn="l" defTabSz="914270" rtl="0" eaLnBrk="1" latinLnBrk="0" hangingPunct="1">
        <a:defRPr sz="1799" kern="1200">
          <a:solidFill>
            <a:schemeClr val="tx1"/>
          </a:solidFill>
          <a:latin typeface="+mn-lt"/>
          <a:ea typeface="+mn-ea"/>
          <a:cs typeface="+mn-cs"/>
        </a:defRPr>
      </a:lvl7pPr>
      <a:lvl8pPr marL="3199947" algn="l" defTabSz="914270" rtl="0" eaLnBrk="1" latinLnBrk="0" hangingPunct="1">
        <a:defRPr sz="1799" kern="1200">
          <a:solidFill>
            <a:schemeClr val="tx1"/>
          </a:solidFill>
          <a:latin typeface="+mn-lt"/>
          <a:ea typeface="+mn-ea"/>
          <a:cs typeface="+mn-cs"/>
        </a:defRPr>
      </a:lvl8pPr>
      <a:lvl9pPr marL="3657083" algn="l" defTabSz="914270"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4" descr="grafiskborder20130229.jpg"/>
          <p:cNvPicPr preferRelativeResize="0">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5" y="0"/>
            <a:ext cx="221193" cy="5176464"/>
          </a:xfrm>
          <a:prstGeom prst="rect">
            <a:avLst/>
          </a:prstGeom>
        </p:spPr>
      </p:pic>
      <p:pic>
        <p:nvPicPr>
          <p:cNvPr id="8" name="Bildobjekt 4" descr="grafiskborder20130229.jpg"/>
          <p:cNvPicPr preferRelativeResize="0">
            <a:picLocks/>
          </p:cNvPicPr>
          <p:nvPr userDrawn="1"/>
        </p:nvPicPr>
        <p:blipFill rotWithShape="1">
          <a:blip r:embed="rId4" cstate="print">
            <a:extLst>
              <a:ext uri="{28A0092B-C50C-407E-A947-70E740481C1C}">
                <a14:useLocalDpi xmlns:a14="http://schemas.microsoft.com/office/drawing/2010/main" val="0"/>
              </a:ext>
            </a:extLst>
          </a:blip>
          <a:srcRect t="33914"/>
          <a:stretch/>
        </p:blipFill>
        <p:spPr>
          <a:xfrm>
            <a:off x="5" y="3437090"/>
            <a:ext cx="221193" cy="3420911"/>
          </a:xfrm>
          <a:prstGeom prst="rect">
            <a:avLst/>
          </a:prstGeom>
        </p:spPr>
      </p:pic>
    </p:spTree>
    <p:extLst>
      <p:ext uri="{BB962C8B-B14F-4D97-AF65-F5344CB8AC3E}">
        <p14:creationId xmlns:p14="http://schemas.microsoft.com/office/powerpoint/2010/main" val="3729062199"/>
      </p:ext>
    </p:extLst>
  </p:cSld>
  <p:clrMap bg1="lt1" tx1="dk1" bg2="lt2" tx2="dk2" accent1="accent1" accent2="accent2" accent3="accent3" accent4="accent4" accent5="accent5" accent6="accent6" hlink="hlink" folHlink="folHlink"/>
  <p:sldLayoutIdLst>
    <p:sldLayoutId id="2147483650" r:id="rId1"/>
    <p:sldLayoutId id="2147483663" r:id="rId2"/>
  </p:sldLayoutIdLst>
  <p:txStyles>
    <p:titleStyle>
      <a:lvl1pPr algn="l" defTabSz="68572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1" indent="-171431" algn="l" defTabSz="68572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0" indent="-171431" algn="l" defTabSz="685720"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150" indent="-171431" algn="l" defTabSz="685720"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200010"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869"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730"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590"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450"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310"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da-DK"/>
      </a:defPPr>
      <a:lvl1pPr marL="0" algn="l" defTabSz="685720" rtl="0" eaLnBrk="1" latinLnBrk="0" hangingPunct="1">
        <a:defRPr sz="1349" kern="1200">
          <a:solidFill>
            <a:schemeClr val="tx1"/>
          </a:solidFill>
          <a:latin typeface="+mn-lt"/>
          <a:ea typeface="+mn-ea"/>
          <a:cs typeface="+mn-cs"/>
        </a:defRPr>
      </a:lvl1pPr>
      <a:lvl2pPr marL="342860" algn="l" defTabSz="685720" rtl="0" eaLnBrk="1" latinLnBrk="0" hangingPunct="1">
        <a:defRPr sz="1349" kern="1200">
          <a:solidFill>
            <a:schemeClr val="tx1"/>
          </a:solidFill>
          <a:latin typeface="+mn-lt"/>
          <a:ea typeface="+mn-ea"/>
          <a:cs typeface="+mn-cs"/>
        </a:defRPr>
      </a:lvl2pPr>
      <a:lvl3pPr marL="685720" algn="l" defTabSz="685720" rtl="0" eaLnBrk="1" latinLnBrk="0" hangingPunct="1">
        <a:defRPr sz="1349" kern="1200">
          <a:solidFill>
            <a:schemeClr val="tx1"/>
          </a:solidFill>
          <a:latin typeface="+mn-lt"/>
          <a:ea typeface="+mn-ea"/>
          <a:cs typeface="+mn-cs"/>
        </a:defRPr>
      </a:lvl3pPr>
      <a:lvl4pPr marL="1028579" algn="l" defTabSz="685720" rtl="0" eaLnBrk="1" latinLnBrk="0" hangingPunct="1">
        <a:defRPr sz="1349" kern="1200">
          <a:solidFill>
            <a:schemeClr val="tx1"/>
          </a:solidFill>
          <a:latin typeface="+mn-lt"/>
          <a:ea typeface="+mn-ea"/>
          <a:cs typeface="+mn-cs"/>
        </a:defRPr>
      </a:lvl4pPr>
      <a:lvl5pPr marL="1371440" algn="l" defTabSz="685720" rtl="0" eaLnBrk="1" latinLnBrk="0" hangingPunct="1">
        <a:defRPr sz="1349" kern="1200">
          <a:solidFill>
            <a:schemeClr val="tx1"/>
          </a:solidFill>
          <a:latin typeface="+mn-lt"/>
          <a:ea typeface="+mn-ea"/>
          <a:cs typeface="+mn-cs"/>
        </a:defRPr>
      </a:lvl5pPr>
      <a:lvl6pPr marL="1714300" algn="l" defTabSz="685720" rtl="0" eaLnBrk="1" latinLnBrk="0" hangingPunct="1">
        <a:defRPr sz="1349" kern="1200">
          <a:solidFill>
            <a:schemeClr val="tx1"/>
          </a:solidFill>
          <a:latin typeface="+mn-lt"/>
          <a:ea typeface="+mn-ea"/>
          <a:cs typeface="+mn-cs"/>
        </a:defRPr>
      </a:lvl6pPr>
      <a:lvl7pPr marL="2057160" algn="l" defTabSz="685720" rtl="0" eaLnBrk="1" latinLnBrk="0" hangingPunct="1">
        <a:defRPr sz="1349" kern="1200">
          <a:solidFill>
            <a:schemeClr val="tx1"/>
          </a:solidFill>
          <a:latin typeface="+mn-lt"/>
          <a:ea typeface="+mn-ea"/>
          <a:cs typeface="+mn-cs"/>
        </a:defRPr>
      </a:lvl7pPr>
      <a:lvl8pPr marL="2400020" algn="l" defTabSz="685720" rtl="0" eaLnBrk="1" latinLnBrk="0" hangingPunct="1">
        <a:defRPr sz="1349" kern="1200">
          <a:solidFill>
            <a:schemeClr val="tx1"/>
          </a:solidFill>
          <a:latin typeface="+mn-lt"/>
          <a:ea typeface="+mn-ea"/>
          <a:cs typeface="+mn-cs"/>
        </a:defRPr>
      </a:lvl8pPr>
      <a:lvl9pPr marL="2742881" algn="l" defTabSz="685720"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51.png"/><Relationship Id="rId3" Type="http://schemas.openxmlformats.org/officeDocument/2006/relationships/image" Target="../media/image4.jpeg"/><Relationship Id="rId7" Type="http://schemas.openxmlformats.org/officeDocument/2006/relationships/diagramQuickStyle" Target="../diagrams/quickStyle3.xml"/><Relationship Id="rId12"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Layout" Target="../diagrams/layout3.xml"/><Relationship Id="rId11" Type="http://schemas.microsoft.com/office/2007/relationships/hdphoto" Target="../media/hdphoto2.wdp"/><Relationship Id="rId5" Type="http://schemas.openxmlformats.org/officeDocument/2006/relationships/diagramData" Target="../diagrams/data3.xml"/><Relationship Id="rId15" Type="http://schemas.openxmlformats.org/officeDocument/2006/relationships/image" Target="../media/image18.jpeg"/><Relationship Id="rId10" Type="http://schemas.openxmlformats.org/officeDocument/2006/relationships/image" Target="../media/image49.png"/><Relationship Id="rId4" Type="http://schemas.openxmlformats.org/officeDocument/2006/relationships/image" Target="../media/image5.png"/><Relationship Id="rId9" Type="http://schemas.microsoft.com/office/2007/relationships/diagramDrawing" Target="../diagrams/drawing3.xml"/><Relationship Id="rId1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2.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54.png"/><Relationship Id="rId10" Type="http://schemas.openxmlformats.org/officeDocument/2006/relationships/image" Target="../media/image23.jpeg"/><Relationship Id="rId4" Type="http://schemas.openxmlformats.org/officeDocument/2006/relationships/image" Target="../media/image53.pn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2.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55.e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jpeg"/><Relationship Id="rId5" Type="http://schemas.microsoft.com/office/2007/relationships/hdphoto" Target="../media/hdphoto4.wdp"/><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jpeg"/><Relationship Id="rId7"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jpeg"/><Relationship Id="rId7" Type="http://schemas.openxmlformats.org/officeDocument/2006/relationships/image" Target="../media/image68.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23.jpeg"/><Relationship Id="rId4" Type="http://schemas.openxmlformats.org/officeDocument/2006/relationships/image" Target="../media/image65.png"/><Relationship Id="rId9" Type="http://schemas.openxmlformats.org/officeDocument/2006/relationships/image" Target="../media/image70.sv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72.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jpeg"/><Relationship Id="rId21" Type="http://schemas.openxmlformats.org/officeDocument/2006/relationships/image" Target="../media/image25.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3.xml"/><Relationship Id="rId16" Type="http://schemas.openxmlformats.org/officeDocument/2006/relationships/image" Target="../media/image21.jpeg"/><Relationship Id="rId20"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jpeg"/><Relationship Id="rId21" Type="http://schemas.openxmlformats.org/officeDocument/2006/relationships/image" Target="../media/image25.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4.xml"/><Relationship Id="rId16" Type="http://schemas.openxmlformats.org/officeDocument/2006/relationships/image" Target="../media/image21.jpeg"/><Relationship Id="rId20"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1DFF1A-0F23-4D43-8671-9BCEB33690C5}"/>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B0E9DC7E-BA5F-4FE4-A816-29AD5BB89642}"/>
              </a:ext>
            </a:extLst>
          </p:cNvPr>
          <p:cNvSpPr>
            <a:spLocks noGrp="1"/>
          </p:cNvSpPr>
          <p:nvPr>
            <p:ph type="body" sz="quarter" idx="11"/>
          </p:nvPr>
        </p:nvSpPr>
        <p:spPr/>
        <p:txBody>
          <a:bodyPr/>
          <a:lstStyle/>
          <a:p>
            <a:endParaRPr lang="sv-SE"/>
          </a:p>
        </p:txBody>
      </p:sp>
      <p:pic>
        <p:nvPicPr>
          <p:cNvPr id="4" name="Bildobjekt 3">
            <a:extLst>
              <a:ext uri="{FF2B5EF4-FFF2-40B4-BE49-F238E27FC236}">
                <a16:creationId xmlns:a16="http://schemas.microsoft.com/office/drawing/2014/main" id="{9B6EFAF2-1492-49CC-9953-85CB4E4BAA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9556" y="0"/>
            <a:ext cx="12002444" cy="6954953"/>
          </a:xfrm>
          <a:prstGeom prst="rect">
            <a:avLst/>
          </a:prstGeom>
        </p:spPr>
      </p:pic>
      <p:pic>
        <p:nvPicPr>
          <p:cNvPr id="5" name="Bildobjekt 4">
            <a:extLst>
              <a:ext uri="{FF2B5EF4-FFF2-40B4-BE49-F238E27FC236}">
                <a16:creationId xmlns:a16="http://schemas.microsoft.com/office/drawing/2014/main" id="{917E86D5-D22E-47CE-90DB-D3B2424DE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2768" y="5458525"/>
            <a:ext cx="730981" cy="1005305"/>
          </a:xfrm>
          <a:prstGeom prst="rect">
            <a:avLst/>
          </a:prstGeom>
        </p:spPr>
      </p:pic>
      <p:sp>
        <p:nvSpPr>
          <p:cNvPr id="6" name="Rektangel 5">
            <a:extLst>
              <a:ext uri="{FF2B5EF4-FFF2-40B4-BE49-F238E27FC236}">
                <a16:creationId xmlns:a16="http://schemas.microsoft.com/office/drawing/2014/main" id="{E0FF05A6-C56E-4802-BEF3-9FB5B252E21A}"/>
              </a:ext>
            </a:extLst>
          </p:cNvPr>
          <p:cNvSpPr/>
          <p:nvPr/>
        </p:nvSpPr>
        <p:spPr>
          <a:xfrm>
            <a:off x="2334150" y="1807861"/>
            <a:ext cx="7473875" cy="1836400"/>
          </a:xfrm>
          <a:prstGeom prst="rect">
            <a:avLst/>
          </a:prstGeom>
        </p:spPr>
        <p:txBody>
          <a:bodyPr wrap="square">
            <a:spAutoFit/>
          </a:bodyPr>
          <a:lstStyle/>
          <a:p>
            <a:pPr algn="ctr" defTabSz="914377">
              <a:spcAft>
                <a:spcPts val="800"/>
              </a:spcAft>
              <a:defRPr/>
            </a:pPr>
            <a:r>
              <a:rPr lang="sv-SE" sz="3600" b="1" dirty="0">
                <a:solidFill>
                  <a:prstClr val="white"/>
                </a:solidFill>
                <a:latin typeface="Calibri"/>
              </a:rPr>
              <a:t>Agenda 2030 och social hållbarhet</a:t>
            </a:r>
          </a:p>
          <a:p>
            <a:pPr algn="ctr" defTabSz="914377">
              <a:spcAft>
                <a:spcPts val="800"/>
              </a:spcAft>
              <a:defRPr/>
            </a:pPr>
            <a:r>
              <a:rPr lang="sv-SE" sz="3600" b="1" dirty="0">
                <a:solidFill>
                  <a:prstClr val="white"/>
                </a:solidFill>
                <a:latin typeface="Calibri"/>
              </a:rPr>
              <a:t>Stadsdelsarbete i Västerås</a:t>
            </a:r>
          </a:p>
          <a:p>
            <a:pPr algn="ctr" defTabSz="914377">
              <a:spcAft>
                <a:spcPts val="800"/>
              </a:spcAft>
              <a:defRPr/>
            </a:pPr>
            <a:endParaRPr lang="sv-SE" sz="2800" b="1" dirty="0">
              <a:solidFill>
                <a:prstClr val="white"/>
              </a:solidFill>
              <a:latin typeface="Calibri"/>
            </a:endParaRPr>
          </a:p>
        </p:txBody>
      </p:sp>
      <p:sp>
        <p:nvSpPr>
          <p:cNvPr id="10" name="Rektangel 9">
            <a:extLst>
              <a:ext uri="{FF2B5EF4-FFF2-40B4-BE49-F238E27FC236}">
                <a16:creationId xmlns:a16="http://schemas.microsoft.com/office/drawing/2014/main" id="{AF7248CB-3B03-48FB-ADE8-FE8F9D63D693}"/>
              </a:ext>
            </a:extLst>
          </p:cNvPr>
          <p:cNvSpPr/>
          <p:nvPr/>
        </p:nvSpPr>
        <p:spPr>
          <a:xfrm>
            <a:off x="2221808" y="4405885"/>
            <a:ext cx="7586217" cy="1405513"/>
          </a:xfrm>
          <a:prstGeom prst="rect">
            <a:avLst/>
          </a:prstGeom>
        </p:spPr>
        <p:txBody>
          <a:bodyPr wrap="square">
            <a:spAutoFit/>
          </a:bodyPr>
          <a:lstStyle/>
          <a:p>
            <a:pPr algn="ctr" defTabSz="914377">
              <a:spcAft>
                <a:spcPts val="800"/>
              </a:spcAft>
              <a:defRPr/>
            </a:pPr>
            <a:r>
              <a:rPr lang="sv-SE" sz="2400" b="1" dirty="0">
                <a:solidFill>
                  <a:prstClr val="white"/>
                </a:solidFill>
                <a:latin typeface="Calibri"/>
              </a:rPr>
              <a:t>Karin Sällberg</a:t>
            </a:r>
          </a:p>
          <a:p>
            <a:pPr algn="ctr" defTabSz="914377">
              <a:spcAft>
                <a:spcPts val="800"/>
              </a:spcAft>
              <a:defRPr/>
            </a:pPr>
            <a:r>
              <a:rPr lang="sv-SE" sz="2400" b="1" dirty="0">
                <a:solidFill>
                  <a:prstClr val="white"/>
                </a:solidFill>
                <a:latin typeface="Calibri"/>
              </a:rPr>
              <a:t> enhetschef Förebyggarcentrum, </a:t>
            </a:r>
          </a:p>
          <a:p>
            <a:pPr algn="ctr" defTabSz="914377">
              <a:spcAft>
                <a:spcPts val="800"/>
              </a:spcAft>
              <a:defRPr/>
            </a:pPr>
            <a:r>
              <a:rPr lang="sv-SE" sz="2400" b="1" dirty="0">
                <a:solidFill>
                  <a:prstClr val="white"/>
                </a:solidFill>
                <a:latin typeface="Calibri"/>
              </a:rPr>
              <a:t>Kultur, idrott och fritidsförvaltningen</a:t>
            </a:r>
          </a:p>
        </p:txBody>
      </p:sp>
      <p:pic>
        <p:nvPicPr>
          <p:cNvPr id="12" name="Bildobjekt 11">
            <a:extLst>
              <a:ext uri="{FF2B5EF4-FFF2-40B4-BE49-F238E27FC236}">
                <a16:creationId xmlns:a16="http://schemas.microsoft.com/office/drawing/2014/main" id="{309E8AAC-5532-4CE3-87A7-F457E81843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2448" b="66196"/>
          <a:stretch/>
        </p:blipFill>
        <p:spPr>
          <a:xfrm>
            <a:off x="7682335" y="3805061"/>
            <a:ext cx="4509667" cy="3052940"/>
          </a:xfrm>
          <a:prstGeom prst="rect">
            <a:avLst/>
          </a:prstGeom>
        </p:spPr>
      </p:pic>
    </p:spTree>
    <p:extLst>
      <p:ext uri="{BB962C8B-B14F-4D97-AF65-F5344CB8AC3E}">
        <p14:creationId xmlns:p14="http://schemas.microsoft.com/office/powerpoint/2010/main" val="3643811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D09E81-B4E2-421B-AD11-081AD8D0D78D}"/>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AB997F7B-3B20-4481-9D01-BD23444F2EC4}"/>
              </a:ext>
            </a:extLst>
          </p:cNvPr>
          <p:cNvSpPr>
            <a:spLocks noGrp="1"/>
          </p:cNvSpPr>
          <p:nvPr>
            <p:ph type="body" sz="quarter" idx="11"/>
          </p:nvPr>
        </p:nvSpPr>
        <p:spPr/>
        <p:txBody>
          <a:bodyPr/>
          <a:lstStyle/>
          <a:p>
            <a:endParaRPr lang="sv-SE"/>
          </a:p>
        </p:txBody>
      </p:sp>
      <p:pic>
        <p:nvPicPr>
          <p:cNvPr id="4" name="Bildobjekt 3">
            <a:extLst>
              <a:ext uri="{FF2B5EF4-FFF2-40B4-BE49-F238E27FC236}">
                <a16:creationId xmlns:a16="http://schemas.microsoft.com/office/drawing/2014/main" id="{FF2C726A-13CE-44EB-BDDF-983080EB5A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435" y="-1"/>
            <a:ext cx="12013565" cy="6961397"/>
          </a:xfrm>
          <a:prstGeom prst="rect">
            <a:avLst/>
          </a:prstGeom>
        </p:spPr>
      </p:pic>
      <p:pic>
        <p:nvPicPr>
          <p:cNvPr id="5" name="Bildobjekt 4">
            <a:extLst>
              <a:ext uri="{FF2B5EF4-FFF2-40B4-BE49-F238E27FC236}">
                <a16:creationId xmlns:a16="http://schemas.microsoft.com/office/drawing/2014/main" id="{69741704-CB53-4E15-A9D2-E67C4ABE62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5988" y="5485485"/>
            <a:ext cx="730981" cy="1005305"/>
          </a:xfrm>
          <a:prstGeom prst="rect">
            <a:avLst/>
          </a:prstGeom>
        </p:spPr>
      </p:pic>
      <p:sp>
        <p:nvSpPr>
          <p:cNvPr id="6" name="textruta 5">
            <a:extLst>
              <a:ext uri="{FF2B5EF4-FFF2-40B4-BE49-F238E27FC236}">
                <a16:creationId xmlns:a16="http://schemas.microsoft.com/office/drawing/2014/main" id="{274FAC4C-484F-41C9-BB80-F2E157A31061}"/>
              </a:ext>
            </a:extLst>
          </p:cNvPr>
          <p:cNvSpPr txBox="1"/>
          <p:nvPr/>
        </p:nvSpPr>
        <p:spPr>
          <a:xfrm>
            <a:off x="474002" y="262816"/>
            <a:ext cx="4953000" cy="338554"/>
          </a:xfrm>
          <a:prstGeom prst="rect">
            <a:avLst/>
          </a:prstGeom>
          <a:noFill/>
        </p:spPr>
        <p:txBody>
          <a:bodyPr wrap="square" rtlCol="0">
            <a:spAutoFit/>
          </a:bodyPr>
          <a:lstStyle/>
          <a:p>
            <a:pPr defTabSz="914377">
              <a:defRPr/>
            </a:pPr>
            <a:r>
              <a:rPr lang="sv-SE" sz="1600" b="1" spc="400" dirty="0">
                <a:solidFill>
                  <a:prstClr val="white"/>
                </a:solidFill>
                <a:latin typeface="Calibri"/>
              </a:rPr>
              <a:t>SOCIAL HÅLLBARHET</a:t>
            </a:r>
          </a:p>
        </p:txBody>
      </p:sp>
      <p:grpSp>
        <p:nvGrpSpPr>
          <p:cNvPr id="7" name="Grupp 6">
            <a:extLst>
              <a:ext uri="{FF2B5EF4-FFF2-40B4-BE49-F238E27FC236}">
                <a16:creationId xmlns:a16="http://schemas.microsoft.com/office/drawing/2014/main" id="{8BB26323-155E-4255-B8C2-E12D3AF4E909}"/>
              </a:ext>
            </a:extLst>
          </p:cNvPr>
          <p:cNvGrpSpPr/>
          <p:nvPr/>
        </p:nvGrpSpPr>
        <p:grpSpPr>
          <a:xfrm>
            <a:off x="2078774" y="1219200"/>
            <a:ext cx="7076112" cy="4498228"/>
            <a:chOff x="0" y="0"/>
            <a:chExt cx="5099050" cy="3143250"/>
          </a:xfrm>
          <a:solidFill>
            <a:srgbClr val="003056"/>
          </a:solidFill>
        </p:grpSpPr>
        <p:graphicFrame>
          <p:nvGraphicFramePr>
            <p:cNvPr id="8" name="Diagram 7">
              <a:extLst>
                <a:ext uri="{FF2B5EF4-FFF2-40B4-BE49-F238E27FC236}">
                  <a16:creationId xmlns:a16="http://schemas.microsoft.com/office/drawing/2014/main" id="{B99D8AAB-BDCD-4A7D-ACCE-11F4C3899D75}"/>
                </a:ext>
              </a:extLst>
            </p:cNvPr>
            <p:cNvGraphicFramePr/>
            <p:nvPr>
              <p:extLst>
                <p:ext uri="{D42A27DB-BD31-4B8C-83A1-F6EECF244321}">
                  <p14:modId xmlns:p14="http://schemas.microsoft.com/office/powerpoint/2010/main" val="3246335942"/>
                </p:ext>
              </p:extLst>
            </p:nvPr>
          </p:nvGraphicFramePr>
          <p:xfrm>
            <a:off x="0" y="0"/>
            <a:ext cx="3952875" cy="31432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9" name="Grupp 8">
              <a:extLst>
                <a:ext uri="{FF2B5EF4-FFF2-40B4-BE49-F238E27FC236}">
                  <a16:creationId xmlns:a16="http://schemas.microsoft.com/office/drawing/2014/main" id="{BEAC8B7A-BF6D-4D17-BF7E-026CC9DA7F7F}"/>
                </a:ext>
              </a:extLst>
            </p:cNvPr>
            <p:cNvGrpSpPr/>
            <p:nvPr/>
          </p:nvGrpSpPr>
          <p:grpSpPr>
            <a:xfrm>
              <a:off x="368299" y="1002965"/>
              <a:ext cx="3216275" cy="2070100"/>
              <a:chOff x="1257300" y="3916045"/>
              <a:chExt cx="3216275" cy="2070100"/>
            </a:xfrm>
            <a:grpFill/>
          </p:grpSpPr>
          <p:pic>
            <p:nvPicPr>
              <p:cNvPr id="13" name="Bildobjekt 12">
                <a:extLst>
                  <a:ext uri="{FF2B5EF4-FFF2-40B4-BE49-F238E27FC236}">
                    <a16:creationId xmlns:a16="http://schemas.microsoft.com/office/drawing/2014/main" id="{E5F74D4E-8CF4-448E-BDE8-A49C06DDBAC9}"/>
                  </a:ext>
                </a:extLst>
              </p:cNvPr>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57300" y="5594350"/>
                <a:ext cx="768350" cy="382270"/>
              </a:xfrm>
              <a:prstGeom prst="rect">
                <a:avLst/>
              </a:prstGeom>
              <a:grpFill/>
              <a:ln>
                <a:noFill/>
              </a:ln>
            </p:spPr>
          </p:pic>
          <p:pic>
            <p:nvPicPr>
              <p:cNvPr id="14" name="Bildobjekt 13">
                <a:extLst>
                  <a:ext uri="{FF2B5EF4-FFF2-40B4-BE49-F238E27FC236}">
                    <a16:creationId xmlns:a16="http://schemas.microsoft.com/office/drawing/2014/main" id="{91CDC71C-1DE7-4547-AB67-693D3A054233}"/>
                  </a:ext>
                </a:extLst>
              </p:cNvPr>
              <p:cNvPicPr/>
              <p:nvPr/>
            </p:nvPicPr>
            <p:blipFill>
              <a:blip r:embed="rId12" cstate="print">
                <a:duotone>
                  <a:schemeClr val="accent2">
                    <a:shade val="45000"/>
                    <a:satMod val="135000"/>
                  </a:schemeClr>
                  <a:prstClr val="white"/>
                </a:duotone>
                <a:extLst>
                  <a:ext uri="{BEBA8EAE-BF5A-486C-A8C5-ECC9F3942E4B}">
                    <a14:imgProps xmlns:a14="http://schemas.microsoft.com/office/drawing/2010/main">
                      <a14:imgLayer r:embed="rId11">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61577" y="3916045"/>
                <a:ext cx="768350" cy="382270"/>
              </a:xfrm>
              <a:prstGeom prst="rect">
                <a:avLst/>
              </a:prstGeom>
              <a:grpFill/>
              <a:ln>
                <a:noFill/>
              </a:ln>
            </p:spPr>
          </p:pic>
          <p:pic>
            <p:nvPicPr>
              <p:cNvPr id="15" name="Bildobjekt 14">
                <a:extLst>
                  <a:ext uri="{FF2B5EF4-FFF2-40B4-BE49-F238E27FC236}">
                    <a16:creationId xmlns:a16="http://schemas.microsoft.com/office/drawing/2014/main" id="{00033B3F-3D6B-4250-94BD-469E48E29A77}"/>
                  </a:ext>
                </a:extLst>
              </p:cNvPr>
              <p:cNvPicPr/>
              <p:nvPr/>
            </p:nvPicPr>
            <p:blipFill>
              <a:blip r:embed="rId13" cstate="print">
                <a:duotone>
                  <a:schemeClr val="accent4">
                    <a:shade val="45000"/>
                    <a:satMod val="135000"/>
                  </a:schemeClr>
                  <a:prstClr val="white"/>
                </a:duotone>
                <a:extLst>
                  <a:ext uri="{BEBA8EAE-BF5A-486C-A8C5-ECC9F3942E4B}">
                    <a14:imgProps xmlns:a14="http://schemas.microsoft.com/office/drawing/2010/main">
                      <a14:imgLayer r:embed="rId14">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93362" y="4698232"/>
                <a:ext cx="828675" cy="382270"/>
              </a:xfrm>
              <a:prstGeom prst="rect">
                <a:avLst/>
              </a:prstGeom>
              <a:grpFill/>
              <a:ln>
                <a:noFill/>
              </a:ln>
            </p:spPr>
          </p:pic>
          <p:pic>
            <p:nvPicPr>
              <p:cNvPr id="16" name="Bildobjekt 15">
                <a:extLst>
                  <a:ext uri="{FF2B5EF4-FFF2-40B4-BE49-F238E27FC236}">
                    <a16:creationId xmlns:a16="http://schemas.microsoft.com/office/drawing/2014/main" id="{8A4D0442-8AE2-4DD2-8790-266E4846F3AA}"/>
                  </a:ext>
                </a:extLst>
              </p:cNvPr>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705225" y="5594350"/>
                <a:ext cx="768350" cy="382270"/>
              </a:xfrm>
              <a:prstGeom prst="rect">
                <a:avLst/>
              </a:prstGeom>
              <a:grpFill/>
              <a:ln>
                <a:noFill/>
              </a:ln>
            </p:spPr>
          </p:pic>
          <p:pic>
            <p:nvPicPr>
              <p:cNvPr id="17" name="Bildobjekt 16">
                <a:extLst>
                  <a:ext uri="{FF2B5EF4-FFF2-40B4-BE49-F238E27FC236}">
                    <a16:creationId xmlns:a16="http://schemas.microsoft.com/office/drawing/2014/main" id="{2B538142-4102-4E01-9171-5480F7542602}"/>
                  </a:ext>
                </a:extLst>
              </p:cNvPr>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05125" y="5603875"/>
                <a:ext cx="768350" cy="382270"/>
              </a:xfrm>
              <a:prstGeom prst="rect">
                <a:avLst/>
              </a:prstGeom>
              <a:grpFill/>
              <a:ln>
                <a:noFill/>
              </a:ln>
            </p:spPr>
          </p:pic>
          <p:pic>
            <p:nvPicPr>
              <p:cNvPr id="18" name="Bildobjekt 17">
                <a:extLst>
                  <a:ext uri="{FF2B5EF4-FFF2-40B4-BE49-F238E27FC236}">
                    <a16:creationId xmlns:a16="http://schemas.microsoft.com/office/drawing/2014/main" id="{E8BA932D-B92F-4124-AC29-26AFB55A713C}"/>
                  </a:ext>
                </a:extLst>
              </p:cNvPr>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085975" y="5603875"/>
                <a:ext cx="768350" cy="382270"/>
              </a:xfrm>
              <a:prstGeom prst="rect">
                <a:avLst/>
              </a:prstGeom>
              <a:grpFill/>
              <a:ln>
                <a:noFill/>
              </a:ln>
            </p:spPr>
          </p:pic>
          <p:pic>
            <p:nvPicPr>
              <p:cNvPr id="19" name="Bildobjekt 18">
                <a:extLst>
                  <a:ext uri="{FF2B5EF4-FFF2-40B4-BE49-F238E27FC236}">
                    <a16:creationId xmlns:a16="http://schemas.microsoft.com/office/drawing/2014/main" id="{BE57F33F-9D9E-4827-BD51-5683F8B3F14B}"/>
                  </a:ext>
                </a:extLst>
              </p:cNvPr>
              <p:cNvPicPr/>
              <p:nvPr/>
            </p:nvPicPr>
            <p:blipFill>
              <a:blip r:embed="rId12"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80065" y="4690152"/>
                <a:ext cx="768350" cy="382270"/>
              </a:xfrm>
              <a:prstGeom prst="rect">
                <a:avLst/>
              </a:prstGeom>
              <a:grpFill/>
              <a:ln>
                <a:noFill/>
              </a:ln>
            </p:spPr>
          </p:pic>
        </p:grpSp>
        <p:sp>
          <p:nvSpPr>
            <p:cNvPr id="10" name="Textruta 2">
              <a:extLst>
                <a:ext uri="{FF2B5EF4-FFF2-40B4-BE49-F238E27FC236}">
                  <a16:creationId xmlns:a16="http://schemas.microsoft.com/office/drawing/2014/main" id="{92BD28E5-80F6-4E73-9B11-33EBC57FC422}"/>
                </a:ext>
              </a:extLst>
            </p:cNvPr>
            <p:cNvSpPr txBox="1">
              <a:spLocks noChangeArrowheads="1"/>
            </p:cNvSpPr>
            <p:nvPr/>
          </p:nvSpPr>
          <p:spPr bwMode="auto">
            <a:xfrm>
              <a:off x="2633748" y="109259"/>
              <a:ext cx="1319127" cy="486428"/>
            </a:xfrm>
            <a:prstGeom prst="rect">
              <a:avLst/>
            </a:prstGeom>
            <a:grpFill/>
            <a:ln w="9525">
              <a:noFill/>
              <a:miter lim="800000"/>
              <a:headEnd/>
              <a:tailEnd/>
            </a:ln>
          </p:spPr>
          <p:txBody>
            <a:bodyPr vert="horz" wrap="square" lIns="162560" tIns="81280" rIns="162560" bIns="81280" numCol="1" anchor="t" anchorCtr="0" compatLnSpc="1">
              <a:prstTxWarp prst="textNoShape">
                <a:avLst/>
              </a:prstTxWarp>
              <a:spAutoFit/>
            </a:bodyPr>
            <a:lstStyle/>
            <a:p>
              <a:pPr defTabSz="1625519" eaLnBrk="0" fontAlgn="base" hangingPunct="0">
                <a:spcBef>
                  <a:spcPct val="0"/>
                </a:spcBef>
                <a:spcAft>
                  <a:spcPct val="0"/>
                </a:spcAft>
              </a:pPr>
              <a:r>
                <a:rPr lang="sv-SE" altLang="sv-SE" sz="1867" dirty="0">
                  <a:solidFill>
                    <a:schemeClr val="bg1"/>
                  </a:solidFill>
                  <a:latin typeface="Calibri" panose="020F0502020204030204" pitchFamily="34" charset="0"/>
                  <a:ea typeface="Calibri" panose="020F0502020204030204" pitchFamily="34" charset="0"/>
                  <a:cs typeface="Times New Roman" panose="02020603050405020304" pitchFamily="18" charset="0"/>
                </a:rPr>
                <a:t>Extraordinär nivå</a:t>
              </a:r>
            </a:p>
          </p:txBody>
        </p:sp>
        <p:sp>
          <p:nvSpPr>
            <p:cNvPr id="11" name="Text Box 10">
              <a:extLst>
                <a:ext uri="{FF2B5EF4-FFF2-40B4-BE49-F238E27FC236}">
                  <a16:creationId xmlns:a16="http://schemas.microsoft.com/office/drawing/2014/main" id="{7DF5FE86-1F22-43D6-B47A-E1C0BCAC6E85}"/>
                </a:ext>
              </a:extLst>
            </p:cNvPr>
            <p:cNvSpPr txBox="1">
              <a:spLocks noChangeArrowheads="1"/>
            </p:cNvSpPr>
            <p:nvPr/>
          </p:nvSpPr>
          <p:spPr bwMode="auto">
            <a:xfrm>
              <a:off x="3159178" y="1303807"/>
              <a:ext cx="1681851" cy="297252"/>
            </a:xfrm>
            <a:prstGeom prst="rect">
              <a:avLst/>
            </a:prstGeom>
            <a:grpFill/>
            <a:ln w="9525">
              <a:noFill/>
              <a:miter lim="800000"/>
              <a:headEnd/>
              <a:tailEnd/>
            </a:ln>
          </p:spPr>
          <p:txBody>
            <a:bodyPr vert="horz" wrap="square" lIns="162560" tIns="81280" rIns="162560" bIns="81280" numCol="1" anchor="t" anchorCtr="0" compatLnSpc="1">
              <a:prstTxWarp prst="textNoShape">
                <a:avLst/>
              </a:prstTxWarp>
              <a:spAutoFit/>
            </a:bodyPr>
            <a:lstStyle/>
            <a:p>
              <a:pPr defTabSz="1625519" eaLnBrk="0" fontAlgn="base" hangingPunct="0">
                <a:spcBef>
                  <a:spcPct val="0"/>
                </a:spcBef>
                <a:spcAft>
                  <a:spcPct val="0"/>
                </a:spcAft>
              </a:pPr>
              <a:r>
                <a:rPr lang="sv-SE" altLang="sv-SE" sz="1867" dirty="0">
                  <a:solidFill>
                    <a:schemeClr val="bg1"/>
                  </a:solidFill>
                  <a:latin typeface="Calibri" panose="020F0502020204030204" pitchFamily="34" charset="0"/>
                  <a:ea typeface="Calibri" panose="020F0502020204030204" pitchFamily="34" charset="0"/>
                  <a:cs typeface="Times New Roman" panose="02020603050405020304" pitchFamily="18" charset="0"/>
                </a:rPr>
                <a:t>Kompensatorisk nivå</a:t>
              </a:r>
              <a:endParaRPr lang="sv-SE" altLang="sv-SE" sz="1867" dirty="0">
                <a:solidFill>
                  <a:schemeClr val="bg1"/>
                </a:solidFill>
                <a:latin typeface="Arial" panose="020B0604020202020204" pitchFamily="34" charset="0"/>
              </a:endParaRPr>
            </a:p>
          </p:txBody>
        </p:sp>
        <p:sp>
          <p:nvSpPr>
            <p:cNvPr id="12" name="Text Box 7">
              <a:extLst>
                <a:ext uri="{FF2B5EF4-FFF2-40B4-BE49-F238E27FC236}">
                  <a16:creationId xmlns:a16="http://schemas.microsoft.com/office/drawing/2014/main" id="{DEF8A9DB-7D89-497D-98BE-B3EA7C18C5DE}"/>
                </a:ext>
              </a:extLst>
            </p:cNvPr>
            <p:cNvSpPr txBox="1">
              <a:spLocks noChangeArrowheads="1"/>
            </p:cNvSpPr>
            <p:nvPr/>
          </p:nvSpPr>
          <p:spPr bwMode="auto">
            <a:xfrm>
              <a:off x="4013200" y="2762881"/>
              <a:ext cx="1085850" cy="297252"/>
            </a:xfrm>
            <a:prstGeom prst="rect">
              <a:avLst/>
            </a:prstGeom>
            <a:grpFill/>
            <a:ln w="9525">
              <a:noFill/>
              <a:miter lim="800000"/>
              <a:headEnd/>
              <a:tailEnd/>
            </a:ln>
          </p:spPr>
          <p:txBody>
            <a:bodyPr vert="horz" wrap="square" lIns="162560" tIns="81280" rIns="162560" bIns="81280" numCol="1" anchor="t" anchorCtr="0" compatLnSpc="1">
              <a:prstTxWarp prst="textNoShape">
                <a:avLst/>
              </a:prstTxWarp>
              <a:spAutoFit/>
            </a:bodyPr>
            <a:lstStyle/>
            <a:p>
              <a:pPr defTabSz="1625519" eaLnBrk="0" fontAlgn="base" hangingPunct="0">
                <a:spcBef>
                  <a:spcPct val="0"/>
                </a:spcBef>
                <a:spcAft>
                  <a:spcPct val="0"/>
                </a:spcAft>
              </a:pPr>
              <a:r>
                <a:rPr lang="sv-SE" altLang="sv-SE" sz="1867" dirty="0">
                  <a:solidFill>
                    <a:schemeClr val="bg1"/>
                  </a:solidFill>
                  <a:latin typeface="Calibri" panose="020F0502020204030204" pitchFamily="34" charset="0"/>
                  <a:ea typeface="Calibri" panose="020F0502020204030204" pitchFamily="34" charset="0"/>
                  <a:cs typeface="Times New Roman" panose="02020603050405020304" pitchFamily="18" charset="0"/>
                </a:rPr>
                <a:t>Basnivå</a:t>
              </a:r>
            </a:p>
          </p:txBody>
        </p:sp>
      </p:grpSp>
      <p:sp>
        <p:nvSpPr>
          <p:cNvPr id="20" name="textruta 19">
            <a:extLst>
              <a:ext uri="{FF2B5EF4-FFF2-40B4-BE49-F238E27FC236}">
                <a16:creationId xmlns:a16="http://schemas.microsoft.com/office/drawing/2014/main" id="{9000D82A-EFB6-4CF9-A449-079ADF9ED802}"/>
              </a:ext>
            </a:extLst>
          </p:cNvPr>
          <p:cNvSpPr txBox="1"/>
          <p:nvPr/>
        </p:nvSpPr>
        <p:spPr>
          <a:xfrm>
            <a:off x="719093" y="660000"/>
            <a:ext cx="10824907" cy="666786"/>
          </a:xfrm>
          <a:prstGeom prst="rect">
            <a:avLst/>
          </a:prstGeom>
          <a:noFill/>
        </p:spPr>
        <p:txBody>
          <a:bodyPr wrap="square" rtlCol="0">
            <a:spAutoFit/>
          </a:bodyPr>
          <a:lstStyle/>
          <a:p>
            <a:r>
              <a:rPr lang="sv-SE" sz="3733" cap="all" spc="227" dirty="0">
                <a:solidFill>
                  <a:schemeClr val="bg1"/>
                </a:solidFill>
                <a:latin typeface="Calibri Light"/>
                <a:cs typeface="Calibri Light"/>
              </a:rPr>
              <a:t> Struktur för jämlika förutsättningar</a:t>
            </a:r>
          </a:p>
        </p:txBody>
      </p:sp>
      <p:pic>
        <p:nvPicPr>
          <p:cNvPr id="21" name="Bildobjekt 20">
            <a:extLst>
              <a:ext uri="{FF2B5EF4-FFF2-40B4-BE49-F238E27FC236}">
                <a16:creationId xmlns:a16="http://schemas.microsoft.com/office/drawing/2014/main" id="{BDDC2068-4483-46D3-8162-A16936AB626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65301" y="1607712"/>
            <a:ext cx="1220687" cy="122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54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6946" y="5557598"/>
            <a:ext cx="732367" cy="100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051" y="0"/>
            <a:ext cx="10424895" cy="699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 2">
            <a:extLst>
              <a:ext uri="{FF2B5EF4-FFF2-40B4-BE49-F238E27FC236}">
                <a16:creationId xmlns:a16="http://schemas.microsoft.com/office/drawing/2014/main" id="{3EF2A1A4-DD7B-42E4-8833-422C5FD142B7}"/>
              </a:ext>
            </a:extLst>
          </p:cNvPr>
          <p:cNvSpPr/>
          <p:nvPr/>
        </p:nvSpPr>
        <p:spPr>
          <a:xfrm>
            <a:off x="9031550" y="1349405"/>
            <a:ext cx="1077157" cy="114818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FC4C9680-1379-48DF-A65B-50E8622129DD}"/>
              </a:ext>
            </a:extLst>
          </p:cNvPr>
          <p:cNvPicPr>
            <a:picLocks noChangeAspect="1"/>
          </p:cNvPicPr>
          <p:nvPr/>
        </p:nvPicPr>
        <p:blipFill>
          <a:blip r:embed="rId5"/>
          <a:stretch>
            <a:fillRect/>
          </a:stretch>
        </p:blipFill>
        <p:spPr>
          <a:xfrm>
            <a:off x="3743888" y="4460805"/>
            <a:ext cx="1121761" cy="1186791"/>
          </a:xfrm>
          <a:prstGeom prst="rect">
            <a:avLst/>
          </a:prstGeom>
        </p:spPr>
      </p:pic>
      <p:pic>
        <p:nvPicPr>
          <p:cNvPr id="6" name="Bildobjekt 5">
            <a:extLst>
              <a:ext uri="{FF2B5EF4-FFF2-40B4-BE49-F238E27FC236}">
                <a16:creationId xmlns:a16="http://schemas.microsoft.com/office/drawing/2014/main" id="{8D5E8C11-643C-4B45-AEE6-9301C1F3D9A2}"/>
              </a:ext>
            </a:extLst>
          </p:cNvPr>
          <p:cNvPicPr>
            <a:picLocks noChangeAspect="1"/>
          </p:cNvPicPr>
          <p:nvPr/>
        </p:nvPicPr>
        <p:blipFill>
          <a:blip r:embed="rId5"/>
          <a:stretch>
            <a:fillRect/>
          </a:stretch>
        </p:blipFill>
        <p:spPr>
          <a:xfrm>
            <a:off x="4419218" y="4312595"/>
            <a:ext cx="1121761" cy="1186791"/>
          </a:xfrm>
          <a:prstGeom prst="rect">
            <a:avLst/>
          </a:prstGeom>
        </p:spPr>
      </p:pic>
      <p:pic>
        <p:nvPicPr>
          <p:cNvPr id="7" name="Bildobjekt 6">
            <a:extLst>
              <a:ext uri="{FF2B5EF4-FFF2-40B4-BE49-F238E27FC236}">
                <a16:creationId xmlns:a16="http://schemas.microsoft.com/office/drawing/2014/main" id="{8BAF27E0-8834-4DB2-B52A-C5C48155E1DD}"/>
              </a:ext>
            </a:extLst>
          </p:cNvPr>
          <p:cNvPicPr>
            <a:picLocks noChangeAspect="1"/>
          </p:cNvPicPr>
          <p:nvPr/>
        </p:nvPicPr>
        <p:blipFill>
          <a:blip r:embed="rId5"/>
          <a:stretch>
            <a:fillRect/>
          </a:stretch>
        </p:blipFill>
        <p:spPr>
          <a:xfrm>
            <a:off x="9182133" y="4254152"/>
            <a:ext cx="1121761" cy="1186791"/>
          </a:xfrm>
          <a:prstGeom prst="rect">
            <a:avLst/>
          </a:prstGeom>
        </p:spPr>
      </p:pic>
      <p:pic>
        <p:nvPicPr>
          <p:cNvPr id="8" name="Bildobjekt 7">
            <a:extLst>
              <a:ext uri="{FF2B5EF4-FFF2-40B4-BE49-F238E27FC236}">
                <a16:creationId xmlns:a16="http://schemas.microsoft.com/office/drawing/2014/main" id="{B661BE33-4F2C-4142-AD2B-A3E37EDBCF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6836" y="1156652"/>
            <a:ext cx="1007533" cy="1007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dk1"/>
          </a:lnRef>
          <a:fillRef idx="2">
            <a:schemeClr val="dk1"/>
          </a:fillRef>
          <a:effectRef idx="1">
            <a:schemeClr val="dk1"/>
          </a:effectRef>
          <a:fontRef idx="minor">
            <a:schemeClr val="dk1"/>
          </a:fontRef>
        </p:style>
      </p:pic>
      <p:pic>
        <p:nvPicPr>
          <p:cNvPr id="9" name="Bildobjekt 8">
            <a:extLst>
              <a:ext uri="{FF2B5EF4-FFF2-40B4-BE49-F238E27FC236}">
                <a16:creationId xmlns:a16="http://schemas.microsoft.com/office/drawing/2014/main" id="{8981D5E2-C6C7-4E95-A9AA-9BC666BE1B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8176" y="3254829"/>
            <a:ext cx="936547" cy="936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Bildobjekt 9">
            <a:extLst>
              <a:ext uri="{FF2B5EF4-FFF2-40B4-BE49-F238E27FC236}">
                <a16:creationId xmlns:a16="http://schemas.microsoft.com/office/drawing/2014/main" id="{A6ADEB20-93E2-4BF3-AD30-39321C2755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628" y="320839"/>
            <a:ext cx="1220687" cy="122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objekt 10">
            <a:extLst>
              <a:ext uri="{FF2B5EF4-FFF2-40B4-BE49-F238E27FC236}">
                <a16:creationId xmlns:a16="http://schemas.microsoft.com/office/drawing/2014/main" id="{1DEC111E-18E7-4DDE-AE4E-174C1D53AC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1023" y="3582595"/>
            <a:ext cx="830829" cy="830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Bildobjekt 11">
            <a:extLst>
              <a:ext uri="{FF2B5EF4-FFF2-40B4-BE49-F238E27FC236}">
                <a16:creationId xmlns:a16="http://schemas.microsoft.com/office/drawing/2014/main" id="{8B2DA927-C7FA-4167-B8AD-02BDA02E5C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21776" y="3723102"/>
            <a:ext cx="830829" cy="830829"/>
          </a:xfrm>
          <a:prstGeom prst="rect">
            <a:avLst/>
          </a:prstGeom>
        </p:spPr>
      </p:pic>
    </p:spTree>
    <p:extLst>
      <p:ext uri="{BB962C8B-B14F-4D97-AF65-F5344CB8AC3E}">
        <p14:creationId xmlns:p14="http://schemas.microsoft.com/office/powerpoint/2010/main" val="233560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descr="En bild som visar vatten, utomhus, natur, solnedgång&#10;&#10;Automatiskt genererad beskrivning">
            <a:extLst>
              <a:ext uri="{FF2B5EF4-FFF2-40B4-BE49-F238E27FC236}">
                <a16:creationId xmlns:a16="http://schemas.microsoft.com/office/drawing/2014/main" id="{F2CFBE62-FE52-453F-935E-80EB11E06C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21" t="37843" r="11111"/>
          <a:stretch/>
        </p:blipFill>
        <p:spPr>
          <a:xfrm>
            <a:off x="367071" y="0"/>
            <a:ext cx="11824928" cy="6858000"/>
          </a:xfrm>
          <a:prstGeom prst="rect">
            <a:avLst/>
          </a:prstGeom>
        </p:spPr>
      </p:pic>
      <p:sp>
        <p:nvSpPr>
          <p:cNvPr id="23" name="Rektangel 22">
            <a:extLst>
              <a:ext uri="{FF2B5EF4-FFF2-40B4-BE49-F238E27FC236}">
                <a16:creationId xmlns:a16="http://schemas.microsoft.com/office/drawing/2014/main" id="{C5626924-D536-4258-8F94-8C8606538FCD}"/>
              </a:ext>
            </a:extLst>
          </p:cNvPr>
          <p:cNvSpPr/>
          <p:nvPr/>
        </p:nvSpPr>
        <p:spPr>
          <a:xfrm>
            <a:off x="183536" y="1"/>
            <a:ext cx="11824928" cy="6857999"/>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prstClr val="white"/>
              </a:solidFill>
              <a:latin typeface="Calibri" panose="020F0502020204030204"/>
            </a:endParaRPr>
          </a:p>
        </p:txBody>
      </p:sp>
      <p:pic>
        <p:nvPicPr>
          <p:cNvPr id="22" name="Bildobjekt 21">
            <a:extLst>
              <a:ext uri="{FF2B5EF4-FFF2-40B4-BE49-F238E27FC236}">
                <a16:creationId xmlns:a16="http://schemas.microsoft.com/office/drawing/2014/main" id="{005F6E5E-C832-49CB-A3DD-D81992F1FE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4286" y="5502069"/>
            <a:ext cx="730981" cy="1005305"/>
          </a:xfrm>
          <a:prstGeom prst="rect">
            <a:avLst/>
          </a:prstGeom>
        </p:spPr>
      </p:pic>
      <p:sp>
        <p:nvSpPr>
          <p:cNvPr id="3" name="textruta 2">
            <a:extLst>
              <a:ext uri="{FF2B5EF4-FFF2-40B4-BE49-F238E27FC236}">
                <a16:creationId xmlns:a16="http://schemas.microsoft.com/office/drawing/2014/main" id="{011F55E1-8857-40F6-A4D2-F9DCB6C51710}"/>
              </a:ext>
            </a:extLst>
          </p:cNvPr>
          <p:cNvSpPr txBox="1"/>
          <p:nvPr/>
        </p:nvSpPr>
        <p:spPr>
          <a:xfrm>
            <a:off x="615672" y="168748"/>
            <a:ext cx="9522941" cy="502766"/>
          </a:xfrm>
          <a:prstGeom prst="rect">
            <a:avLst/>
          </a:prstGeom>
          <a:noFill/>
        </p:spPr>
        <p:txBody>
          <a:bodyPr wrap="square" rtlCol="0">
            <a:spAutoFit/>
          </a:bodyPr>
          <a:lstStyle/>
          <a:p>
            <a:pPr defTabSz="914377">
              <a:defRPr/>
            </a:pPr>
            <a:r>
              <a:rPr lang="sv-SE" sz="2667" b="1" dirty="0">
                <a:solidFill>
                  <a:prstClr val="white"/>
                </a:solidFill>
                <a:latin typeface="Calibri Light" panose="020F0302020204030204"/>
              </a:rPr>
              <a:t>Utanförskapskostnader i Västerås</a:t>
            </a:r>
          </a:p>
        </p:txBody>
      </p:sp>
      <p:pic>
        <p:nvPicPr>
          <p:cNvPr id="6" name="Bildobjekt 5">
            <a:extLst>
              <a:ext uri="{FF2B5EF4-FFF2-40B4-BE49-F238E27FC236}">
                <a16:creationId xmlns:a16="http://schemas.microsoft.com/office/drawing/2014/main" id="{61B1E834-E402-4503-A576-5240445EAD89}"/>
              </a:ext>
            </a:extLst>
          </p:cNvPr>
          <p:cNvPicPr/>
          <p:nvPr/>
        </p:nvPicPr>
        <p:blipFill>
          <a:blip r:embed="rId5"/>
          <a:stretch>
            <a:fillRect/>
          </a:stretch>
        </p:blipFill>
        <p:spPr>
          <a:xfrm>
            <a:off x="1614523" y="1271086"/>
            <a:ext cx="7929215" cy="5004797"/>
          </a:xfrm>
          <a:prstGeom prst="rect">
            <a:avLst/>
          </a:prstGeom>
        </p:spPr>
      </p:pic>
      <p:sp>
        <p:nvSpPr>
          <p:cNvPr id="2" name="textruta 1">
            <a:extLst>
              <a:ext uri="{FF2B5EF4-FFF2-40B4-BE49-F238E27FC236}">
                <a16:creationId xmlns:a16="http://schemas.microsoft.com/office/drawing/2014/main" id="{E243E826-D1E7-476B-B52F-0E8A1FF9800A}"/>
              </a:ext>
            </a:extLst>
          </p:cNvPr>
          <p:cNvSpPr txBox="1"/>
          <p:nvPr/>
        </p:nvSpPr>
        <p:spPr>
          <a:xfrm>
            <a:off x="693358" y="6300201"/>
            <a:ext cx="9771543" cy="502573"/>
          </a:xfrm>
          <a:prstGeom prst="rect">
            <a:avLst/>
          </a:prstGeom>
          <a:noFill/>
        </p:spPr>
        <p:txBody>
          <a:bodyPr wrap="square" rtlCol="0">
            <a:spAutoFit/>
          </a:bodyPr>
          <a:lstStyle/>
          <a:p>
            <a:pPr algn="ctr" defTabSz="914377"/>
            <a:r>
              <a:rPr lang="sv-SE" sz="1333" dirty="0">
                <a:solidFill>
                  <a:prstClr val="white"/>
                </a:solidFill>
                <a:latin typeface="Calibri" panose="020F0502020204030204"/>
              </a:rPr>
              <a:t>Kommunalekonomiskt index för Västerås stads olika stadsdelar baserat på NYKO2 med undantag av Pettersberg och </a:t>
            </a:r>
          </a:p>
          <a:p>
            <a:pPr algn="ctr" defTabSz="914377"/>
            <a:r>
              <a:rPr lang="sv-SE" sz="1333" dirty="0">
                <a:solidFill>
                  <a:prstClr val="white"/>
                </a:solidFill>
                <a:latin typeface="Calibri" panose="020F0502020204030204"/>
              </a:rPr>
              <a:t>Bäckby centrala delen, NYKO3</a:t>
            </a:r>
          </a:p>
        </p:txBody>
      </p:sp>
      <p:sp>
        <p:nvSpPr>
          <p:cNvPr id="4" name="textruta 3">
            <a:extLst>
              <a:ext uri="{FF2B5EF4-FFF2-40B4-BE49-F238E27FC236}">
                <a16:creationId xmlns:a16="http://schemas.microsoft.com/office/drawing/2014/main" id="{C8E9A8AC-C3D4-47F2-8E36-33B3C69EECFD}"/>
              </a:ext>
            </a:extLst>
          </p:cNvPr>
          <p:cNvSpPr txBox="1"/>
          <p:nvPr/>
        </p:nvSpPr>
        <p:spPr>
          <a:xfrm>
            <a:off x="2815490" y="870975"/>
            <a:ext cx="6308525" cy="369332"/>
          </a:xfrm>
          <a:prstGeom prst="rect">
            <a:avLst/>
          </a:prstGeom>
          <a:noFill/>
        </p:spPr>
        <p:txBody>
          <a:bodyPr wrap="square" rtlCol="0">
            <a:spAutoFit/>
          </a:bodyPr>
          <a:lstStyle/>
          <a:p>
            <a:pPr defTabSz="914377"/>
            <a:r>
              <a:rPr lang="sv-SE" dirty="0">
                <a:solidFill>
                  <a:prstClr val="white"/>
                </a:solidFill>
                <a:latin typeface="Calibri" panose="020F0502020204030204"/>
              </a:rPr>
              <a:t>Kommunalekonomiskt index, stadens bas är = 100 procent</a:t>
            </a:r>
          </a:p>
        </p:txBody>
      </p:sp>
      <p:pic>
        <p:nvPicPr>
          <p:cNvPr id="9" name="Bildobjekt 8">
            <a:extLst>
              <a:ext uri="{FF2B5EF4-FFF2-40B4-BE49-F238E27FC236}">
                <a16:creationId xmlns:a16="http://schemas.microsoft.com/office/drawing/2014/main" id="{5E6FE83E-CDA3-41AA-AEE0-D6E3D459B5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0846" y="520939"/>
            <a:ext cx="1220687" cy="122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Bildobjekt 9">
            <a:extLst>
              <a:ext uri="{FF2B5EF4-FFF2-40B4-BE49-F238E27FC236}">
                <a16:creationId xmlns:a16="http://schemas.microsoft.com/office/drawing/2014/main" id="{3A2B280F-E403-4377-B91B-BD2CA9419B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7739" y="2378007"/>
            <a:ext cx="1220687" cy="122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objekt 10">
            <a:extLst>
              <a:ext uri="{FF2B5EF4-FFF2-40B4-BE49-F238E27FC236}">
                <a16:creationId xmlns:a16="http://schemas.microsoft.com/office/drawing/2014/main" id="{7D70FEF6-FCFC-4F9F-8950-8CCA3F4351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97739" y="4046615"/>
            <a:ext cx="1220687" cy="122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0837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E4F94220-720C-48D1-9DD4-ADA247AF44F6}"/>
              </a:ext>
            </a:extLst>
          </p:cNvPr>
          <p:cNvPicPr>
            <a:picLocks noChangeAspect="1"/>
          </p:cNvPicPr>
          <p:nvPr/>
        </p:nvPicPr>
        <p:blipFill rotWithShape="1">
          <a:blip r:embed="rId3">
            <a:extLst>
              <a:ext uri="{28A0092B-C50C-407E-A947-70E740481C1C}">
                <a14:useLocalDpi xmlns:a14="http://schemas.microsoft.com/office/drawing/2010/main" val="0"/>
              </a:ext>
            </a:extLst>
          </a:blip>
          <a:srcRect t="10797" b="7115"/>
          <a:stretch/>
        </p:blipFill>
        <p:spPr>
          <a:xfrm>
            <a:off x="371316" y="0"/>
            <a:ext cx="11817349" cy="6858000"/>
          </a:xfrm>
          <a:prstGeom prst="rect">
            <a:avLst/>
          </a:prstGeom>
        </p:spPr>
      </p:pic>
      <p:sp>
        <p:nvSpPr>
          <p:cNvPr id="14" name="Rektangel 13">
            <a:extLst>
              <a:ext uri="{FF2B5EF4-FFF2-40B4-BE49-F238E27FC236}">
                <a16:creationId xmlns:a16="http://schemas.microsoft.com/office/drawing/2014/main" id="{A3D16986-A5F3-4A8D-B8E1-3688E97E5BCE}"/>
              </a:ext>
            </a:extLst>
          </p:cNvPr>
          <p:cNvSpPr/>
          <p:nvPr/>
        </p:nvSpPr>
        <p:spPr>
          <a:xfrm>
            <a:off x="54131" y="-1"/>
            <a:ext cx="11817351" cy="6858001"/>
          </a:xfrm>
          <a:prstGeom prst="rect">
            <a:avLst/>
          </a:prstGeom>
          <a:solidFill>
            <a:srgbClr val="042E5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sv-SE" sz="2400" dirty="0"/>
          </a:p>
        </p:txBody>
      </p:sp>
      <p:sp>
        <p:nvSpPr>
          <p:cNvPr id="8" name="textruta 7">
            <a:extLst>
              <a:ext uri="{FF2B5EF4-FFF2-40B4-BE49-F238E27FC236}">
                <a16:creationId xmlns:a16="http://schemas.microsoft.com/office/drawing/2014/main" id="{C0ADE089-23BD-4514-84A8-32469913DF6A}"/>
              </a:ext>
            </a:extLst>
          </p:cNvPr>
          <p:cNvSpPr txBox="1"/>
          <p:nvPr/>
        </p:nvSpPr>
        <p:spPr>
          <a:xfrm>
            <a:off x="682169" y="159166"/>
            <a:ext cx="9323012" cy="110799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spcAft>
                <a:spcPts val="800"/>
              </a:spcAft>
            </a:pPr>
            <a:r>
              <a:rPr lang="sv-SE" sz="3200" b="1" dirty="0">
                <a:solidFill>
                  <a:schemeClr val="bg1"/>
                </a:solidFill>
              </a:rPr>
              <a:t>Framtidstro, ­tillit och jämlika förutsättningar </a:t>
            </a:r>
            <a:br>
              <a:rPr lang="sv-SE" sz="3200" b="1" dirty="0">
                <a:solidFill>
                  <a:schemeClr val="bg1"/>
                </a:solidFill>
              </a:rPr>
            </a:br>
            <a:r>
              <a:rPr lang="sv-SE" sz="3200" b="1" dirty="0">
                <a:solidFill>
                  <a:schemeClr val="bg1"/>
                </a:solidFill>
              </a:rPr>
              <a:t>är vägledande principer</a:t>
            </a:r>
            <a:endParaRPr lang="sv-SE" sz="2400" dirty="0">
              <a:solidFill>
                <a:schemeClr val="bg1"/>
              </a:solidFill>
            </a:endParaRPr>
          </a:p>
        </p:txBody>
      </p:sp>
      <p:grpSp>
        <p:nvGrpSpPr>
          <p:cNvPr id="2" name="Grupp 1">
            <a:extLst>
              <a:ext uri="{FF2B5EF4-FFF2-40B4-BE49-F238E27FC236}">
                <a16:creationId xmlns:a16="http://schemas.microsoft.com/office/drawing/2014/main" id="{B4851B1B-D16E-469E-A5E1-71C5AAC4A36B}"/>
              </a:ext>
            </a:extLst>
          </p:cNvPr>
          <p:cNvGrpSpPr/>
          <p:nvPr/>
        </p:nvGrpSpPr>
        <p:grpSpPr>
          <a:xfrm>
            <a:off x="1517917" y="886842"/>
            <a:ext cx="9524148" cy="6730247"/>
            <a:chOff x="1054505" y="215189"/>
            <a:chExt cx="7143111" cy="5047685"/>
          </a:xfrm>
        </p:grpSpPr>
        <p:pic>
          <p:nvPicPr>
            <p:cNvPr id="7" name="Bildobjekt 6">
              <a:extLst>
                <a:ext uri="{FF2B5EF4-FFF2-40B4-BE49-F238E27FC236}">
                  <a16:creationId xmlns:a16="http://schemas.microsoft.com/office/drawing/2014/main" id="{5FA928BD-626B-40C2-BE0D-A3BD441A21C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4505" y="215189"/>
              <a:ext cx="7143111" cy="5047685"/>
            </a:xfrm>
            <a:prstGeom prst="rect">
              <a:avLst/>
            </a:prstGeom>
          </p:spPr>
        </p:pic>
        <p:sp>
          <p:nvSpPr>
            <p:cNvPr id="11" name="textruta 10">
              <a:extLst>
                <a:ext uri="{FF2B5EF4-FFF2-40B4-BE49-F238E27FC236}">
                  <a16:creationId xmlns:a16="http://schemas.microsoft.com/office/drawing/2014/main" id="{C24E574B-840C-47A4-BA57-BA89871C5631}"/>
                </a:ext>
              </a:extLst>
            </p:cNvPr>
            <p:cNvSpPr txBox="1"/>
            <p:nvPr/>
          </p:nvSpPr>
          <p:spPr>
            <a:xfrm>
              <a:off x="1467010" y="3756614"/>
              <a:ext cx="2408525" cy="261610"/>
            </a:xfrm>
            <a:prstGeom prst="rect">
              <a:avLst/>
            </a:prstGeom>
            <a:noFill/>
          </p:spPr>
          <p:txBody>
            <a:bodyPr wrap="square" rtlCol="0">
              <a:spAutoFit/>
            </a:bodyP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1" algn="ctr">
                <a:spcAft>
                  <a:spcPts val="800"/>
                </a:spcAft>
              </a:pPr>
              <a:r>
                <a:rPr lang="sv-SE" sz="1467" dirty="0">
                  <a:solidFill>
                    <a:schemeClr val="bg1"/>
                  </a:solidFill>
                </a:rPr>
                <a:t>LIKA FÖR ALLA</a:t>
              </a:r>
            </a:p>
          </p:txBody>
        </p:sp>
        <p:sp>
          <p:nvSpPr>
            <p:cNvPr id="12" name="textruta 11">
              <a:extLst>
                <a:ext uri="{FF2B5EF4-FFF2-40B4-BE49-F238E27FC236}">
                  <a16:creationId xmlns:a16="http://schemas.microsoft.com/office/drawing/2014/main" id="{96C93832-3713-4AD9-BC4C-840D7C375D9A}"/>
                </a:ext>
              </a:extLst>
            </p:cNvPr>
            <p:cNvSpPr txBox="1"/>
            <p:nvPr/>
          </p:nvSpPr>
          <p:spPr>
            <a:xfrm>
              <a:off x="5004696" y="3756614"/>
              <a:ext cx="2408525" cy="261610"/>
            </a:xfrm>
            <a:prstGeom prst="rect">
              <a:avLst/>
            </a:prstGeom>
            <a:noFill/>
          </p:spPr>
          <p:txBody>
            <a:bodyPr wrap="square" rtlCol="0">
              <a:spAutoFit/>
            </a:bodyP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1" algn="ctr">
                <a:spcAft>
                  <a:spcPts val="800"/>
                </a:spcAft>
              </a:pPr>
              <a:r>
                <a:rPr lang="sv-SE" sz="1467" dirty="0">
                  <a:solidFill>
                    <a:schemeClr val="bg1"/>
                  </a:solidFill>
                </a:rPr>
                <a:t>JÄMLIKA FÖRUTSÄTTNINGAR</a:t>
              </a:r>
            </a:p>
          </p:txBody>
        </p:sp>
      </p:grpSp>
      <p:pic>
        <p:nvPicPr>
          <p:cNvPr id="9" name="Bildobjekt 8">
            <a:extLst>
              <a:ext uri="{FF2B5EF4-FFF2-40B4-BE49-F238E27FC236}">
                <a16:creationId xmlns:a16="http://schemas.microsoft.com/office/drawing/2014/main" id="{36EBED79-9BFD-4682-821E-8FF1472447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6205" y="815984"/>
            <a:ext cx="1220687" cy="122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379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F4F361-A64D-4C7D-9D50-C9176B110523}"/>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7B78DC41-3F43-4590-8508-B3C2CEB65B1C}"/>
              </a:ext>
            </a:extLst>
          </p:cNvPr>
          <p:cNvSpPr>
            <a:spLocks noGrp="1"/>
          </p:cNvSpPr>
          <p:nvPr>
            <p:ph type="body" sz="quarter" idx="11"/>
          </p:nvPr>
        </p:nvSpPr>
        <p:spPr/>
        <p:txBody>
          <a:bodyPr/>
          <a:lstStyle/>
          <a:p>
            <a:endParaRPr lang="sv-SE"/>
          </a:p>
        </p:txBody>
      </p:sp>
      <p:pic>
        <p:nvPicPr>
          <p:cNvPr id="4" name="Bildobjekt 3">
            <a:extLst>
              <a:ext uri="{FF2B5EF4-FFF2-40B4-BE49-F238E27FC236}">
                <a16:creationId xmlns:a16="http://schemas.microsoft.com/office/drawing/2014/main" id="{9B7BADD9-EEF4-449D-8C58-C5B761293E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435" y="0"/>
            <a:ext cx="11835129" cy="6858000"/>
          </a:xfrm>
          <a:prstGeom prst="rect">
            <a:avLst/>
          </a:prstGeom>
        </p:spPr>
      </p:pic>
      <p:sp>
        <p:nvSpPr>
          <p:cNvPr id="5" name="textruta 4">
            <a:extLst>
              <a:ext uri="{FF2B5EF4-FFF2-40B4-BE49-F238E27FC236}">
                <a16:creationId xmlns:a16="http://schemas.microsoft.com/office/drawing/2014/main" id="{CB09FF78-2028-475D-A3E4-E0CCB21AB762}"/>
              </a:ext>
            </a:extLst>
          </p:cNvPr>
          <p:cNvSpPr txBox="1"/>
          <p:nvPr/>
        </p:nvSpPr>
        <p:spPr>
          <a:xfrm>
            <a:off x="1966059" y="1265555"/>
            <a:ext cx="5141877" cy="2062103"/>
          </a:xfrm>
          <a:prstGeom prst="rect">
            <a:avLst/>
          </a:prstGeom>
          <a:noFill/>
          <a:ln>
            <a:noFill/>
          </a:ln>
        </p:spPr>
        <p:txBody>
          <a:bodyPr wrap="square" rtlCol="0">
            <a:spAutoFit/>
          </a:bodyPr>
          <a:lstStyle/>
          <a:p>
            <a:r>
              <a:rPr lang="sv-SE" sz="3200" dirty="0">
                <a:solidFill>
                  <a:schemeClr val="bg1"/>
                </a:solidFill>
                <a:latin typeface="Calibri Light" panose="020F0302020204030204" pitchFamily="34" charset="0"/>
              </a:rPr>
              <a:t>- barn och unga ska möta samma kunskap och budskap på alla arenor </a:t>
            </a:r>
            <a:br>
              <a:rPr lang="sv-SE" sz="3200" dirty="0">
                <a:solidFill>
                  <a:schemeClr val="bg1"/>
                </a:solidFill>
              </a:rPr>
            </a:br>
            <a:endParaRPr lang="sv-SE" sz="3200" dirty="0">
              <a:solidFill>
                <a:schemeClr val="bg1"/>
              </a:solidFill>
            </a:endParaRPr>
          </a:p>
        </p:txBody>
      </p:sp>
      <p:grpSp>
        <p:nvGrpSpPr>
          <p:cNvPr id="6" name="Grupp 5">
            <a:extLst>
              <a:ext uri="{FF2B5EF4-FFF2-40B4-BE49-F238E27FC236}">
                <a16:creationId xmlns:a16="http://schemas.microsoft.com/office/drawing/2014/main" id="{73DAD1F4-C004-4D8B-9959-B6C2259CD4A0}"/>
              </a:ext>
            </a:extLst>
          </p:cNvPr>
          <p:cNvGrpSpPr/>
          <p:nvPr/>
        </p:nvGrpSpPr>
        <p:grpSpPr>
          <a:xfrm>
            <a:off x="669739" y="3172170"/>
            <a:ext cx="10852523" cy="2697775"/>
            <a:chOff x="443626" y="753266"/>
            <a:chExt cx="8139392" cy="2202344"/>
          </a:xfrm>
        </p:grpSpPr>
        <p:grpSp>
          <p:nvGrpSpPr>
            <p:cNvPr id="7" name="Grupp 6">
              <a:extLst>
                <a:ext uri="{FF2B5EF4-FFF2-40B4-BE49-F238E27FC236}">
                  <a16:creationId xmlns:a16="http://schemas.microsoft.com/office/drawing/2014/main" id="{44ED1A8C-CAA8-4FDD-AA3F-56560543166C}"/>
                </a:ext>
              </a:extLst>
            </p:cNvPr>
            <p:cNvGrpSpPr/>
            <p:nvPr/>
          </p:nvGrpSpPr>
          <p:grpSpPr>
            <a:xfrm>
              <a:off x="443626" y="753266"/>
              <a:ext cx="8060735" cy="2202344"/>
              <a:chOff x="-3358376" y="1698933"/>
              <a:chExt cx="8425974" cy="2640398"/>
            </a:xfrm>
          </p:grpSpPr>
          <p:pic>
            <p:nvPicPr>
              <p:cNvPr id="16" name="pasted-image.pdf">
                <a:extLst>
                  <a:ext uri="{FF2B5EF4-FFF2-40B4-BE49-F238E27FC236}">
                    <a16:creationId xmlns:a16="http://schemas.microsoft.com/office/drawing/2014/main" id="{CE88F069-C9F7-436F-A276-3762F890D7A6}"/>
                  </a:ext>
                </a:extLst>
              </p:cNvPr>
              <p:cNvPicPr/>
              <p:nvPr/>
            </p:nvPicPr>
            <p:blipFill>
              <a:blip r:embed="rId4">
                <a:duotone>
                  <a:schemeClr val="accent5">
                    <a:shade val="45000"/>
                    <a:satMod val="135000"/>
                  </a:schemeClr>
                  <a:prstClr val="white"/>
                </a:duotone>
              </a:blip>
              <a:stretch>
                <a:fillRect/>
              </a:stretch>
            </p:blipFill>
            <p:spPr>
              <a:xfrm>
                <a:off x="-3358376" y="1698933"/>
                <a:ext cx="8425974" cy="2640398"/>
              </a:xfrm>
              <a:prstGeom prst="rect">
                <a:avLst/>
              </a:prstGeom>
              <a:ln w="12700">
                <a:miter lim="400000"/>
              </a:ln>
            </p:spPr>
          </p:pic>
          <p:pic>
            <p:nvPicPr>
              <p:cNvPr id="17" name="pasted-image.pdf">
                <a:extLst>
                  <a:ext uri="{FF2B5EF4-FFF2-40B4-BE49-F238E27FC236}">
                    <a16:creationId xmlns:a16="http://schemas.microsoft.com/office/drawing/2014/main" id="{80DE57DE-35EF-45FE-AD33-39AC916866DF}"/>
                  </a:ext>
                </a:extLst>
              </p:cNvPr>
              <p:cNvPicPr/>
              <p:nvPr/>
            </p:nvPicPr>
            <p:blipFill>
              <a:blip r:embed="rId5">
                <a:duotone>
                  <a:schemeClr val="accent5">
                    <a:shade val="45000"/>
                    <a:satMod val="135000"/>
                  </a:schemeClr>
                  <a:prstClr val="white"/>
                </a:duotone>
              </a:blip>
              <a:stretch>
                <a:fillRect/>
              </a:stretch>
            </p:blipFill>
            <p:spPr>
              <a:xfrm>
                <a:off x="-3315359" y="1971718"/>
                <a:ext cx="6478977" cy="2120393"/>
              </a:xfrm>
              <a:prstGeom prst="rect">
                <a:avLst/>
              </a:prstGeom>
              <a:ln w="12700">
                <a:miter lim="400000"/>
              </a:ln>
            </p:spPr>
          </p:pic>
          <p:pic>
            <p:nvPicPr>
              <p:cNvPr id="18" name="pasted-image.pdf">
                <a:extLst>
                  <a:ext uri="{FF2B5EF4-FFF2-40B4-BE49-F238E27FC236}">
                    <a16:creationId xmlns:a16="http://schemas.microsoft.com/office/drawing/2014/main" id="{5E14ED3E-7589-4758-A1CE-B35099C79522}"/>
                  </a:ext>
                </a:extLst>
              </p:cNvPr>
              <p:cNvPicPr/>
              <p:nvPr/>
            </p:nvPicPr>
            <p:blipFill>
              <a:blip r:embed="rId6">
                <a:duotone>
                  <a:schemeClr val="accent5">
                    <a:shade val="45000"/>
                    <a:satMod val="135000"/>
                  </a:schemeClr>
                  <a:prstClr val="white"/>
                </a:duotone>
              </a:blip>
              <a:stretch>
                <a:fillRect/>
              </a:stretch>
            </p:blipFill>
            <p:spPr>
              <a:xfrm>
                <a:off x="-3295899" y="2164104"/>
                <a:ext cx="4536282" cy="1735621"/>
              </a:xfrm>
              <a:prstGeom prst="rect">
                <a:avLst/>
              </a:prstGeom>
              <a:ln w="12700">
                <a:miter lim="400000"/>
              </a:ln>
            </p:spPr>
          </p:pic>
          <p:pic>
            <p:nvPicPr>
              <p:cNvPr id="19" name="pasted-image.pdf">
                <a:extLst>
                  <a:ext uri="{FF2B5EF4-FFF2-40B4-BE49-F238E27FC236}">
                    <a16:creationId xmlns:a16="http://schemas.microsoft.com/office/drawing/2014/main" id="{77150430-5348-42D6-862D-1FCC1BC83D89}"/>
                  </a:ext>
                </a:extLst>
              </p:cNvPr>
              <p:cNvPicPr/>
              <p:nvPr/>
            </p:nvPicPr>
            <p:blipFill>
              <a:blip r:embed="rId7">
                <a:duotone>
                  <a:schemeClr val="accent5">
                    <a:shade val="45000"/>
                    <a:satMod val="135000"/>
                  </a:schemeClr>
                  <a:prstClr val="white"/>
                </a:duotone>
              </a:blip>
              <a:stretch>
                <a:fillRect/>
              </a:stretch>
            </p:blipFill>
            <p:spPr>
              <a:xfrm>
                <a:off x="-3276749" y="2284930"/>
                <a:ext cx="2615592" cy="1468403"/>
              </a:xfrm>
              <a:prstGeom prst="rect">
                <a:avLst/>
              </a:prstGeom>
              <a:ln w="12700">
                <a:miter lim="400000"/>
              </a:ln>
            </p:spPr>
          </p:pic>
        </p:grpSp>
        <p:pic>
          <p:nvPicPr>
            <p:cNvPr id="8" name="Bildobjekt 7">
              <a:extLst>
                <a:ext uri="{FF2B5EF4-FFF2-40B4-BE49-F238E27FC236}">
                  <a16:creationId xmlns:a16="http://schemas.microsoft.com/office/drawing/2014/main" id="{EA019D4C-5CAD-40A3-A426-37644F0E21E5}"/>
                </a:ext>
              </a:extLst>
            </p:cNvPr>
            <p:cNvPicPr>
              <a:picLocks noChangeAspect="1"/>
            </p:cNvPicPr>
            <p:nvPr/>
          </p:nvPicPr>
          <p:blipFill rotWithShape="1">
            <a:blip r:embed="rId8">
              <a:duotone>
                <a:schemeClr val="accent5">
                  <a:shade val="45000"/>
                  <a:satMod val="135000"/>
                </a:schemeClr>
                <a:prstClr val="white"/>
              </a:duotone>
              <a:extLst>
                <a:ext uri="{28A0092B-C50C-407E-A947-70E740481C1C}">
                  <a14:useLocalDpi xmlns:a14="http://schemas.microsoft.com/office/drawing/2010/main" val="0"/>
                </a:ext>
              </a:extLst>
            </a:blip>
            <a:srcRect b="25247"/>
            <a:stretch/>
          </p:blipFill>
          <p:spPr>
            <a:xfrm>
              <a:off x="1026236" y="1330262"/>
              <a:ext cx="728282" cy="891574"/>
            </a:xfrm>
            <a:prstGeom prst="rect">
              <a:avLst/>
            </a:prstGeom>
          </p:spPr>
        </p:pic>
        <p:pic>
          <p:nvPicPr>
            <p:cNvPr id="9" name="Bildobjekt 8">
              <a:extLst>
                <a:ext uri="{FF2B5EF4-FFF2-40B4-BE49-F238E27FC236}">
                  <a16:creationId xmlns:a16="http://schemas.microsoft.com/office/drawing/2014/main" id="{6242FC24-135C-47E2-92C6-FF1564EBFA34}"/>
                </a:ext>
              </a:extLst>
            </p:cNvPr>
            <p:cNvPicPr>
              <a:picLocks noChangeAspect="1"/>
            </p:cNvPicPr>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b="25554"/>
            <a:stretch/>
          </p:blipFill>
          <p:spPr>
            <a:xfrm>
              <a:off x="4869337" y="1456024"/>
              <a:ext cx="705281" cy="876373"/>
            </a:xfrm>
            <a:prstGeom prst="rect">
              <a:avLst/>
            </a:prstGeom>
          </p:spPr>
        </p:pic>
        <p:pic>
          <p:nvPicPr>
            <p:cNvPr id="10" name="Bildobjekt 9">
              <a:extLst>
                <a:ext uri="{FF2B5EF4-FFF2-40B4-BE49-F238E27FC236}">
                  <a16:creationId xmlns:a16="http://schemas.microsoft.com/office/drawing/2014/main" id="{75AA5B93-1332-44FE-B53C-E4912C2DC7CD}"/>
                </a:ext>
              </a:extLst>
            </p:cNvPr>
            <p:cNvPicPr>
              <a:picLocks noChangeAspect="1"/>
            </p:cNvPicPr>
            <p:nvPr/>
          </p:nvPicPr>
          <p:blipFill rotWithShape="1">
            <a:blip r:embed="rId10">
              <a:duotone>
                <a:schemeClr val="accent5">
                  <a:shade val="45000"/>
                  <a:satMod val="135000"/>
                </a:schemeClr>
                <a:prstClr val="white"/>
              </a:duotone>
              <a:extLst>
                <a:ext uri="{28A0092B-C50C-407E-A947-70E740481C1C}">
                  <a14:useLocalDpi xmlns:a14="http://schemas.microsoft.com/office/drawing/2010/main" val="0"/>
                </a:ext>
              </a:extLst>
            </a:blip>
            <a:srcRect b="22943"/>
            <a:stretch/>
          </p:blipFill>
          <p:spPr>
            <a:xfrm>
              <a:off x="2959328" y="1411541"/>
              <a:ext cx="834927" cy="907117"/>
            </a:xfrm>
            <a:prstGeom prst="rect">
              <a:avLst/>
            </a:prstGeom>
          </p:spPr>
        </p:pic>
        <p:pic>
          <p:nvPicPr>
            <p:cNvPr id="11" name="Bildobjekt 10">
              <a:extLst>
                <a:ext uri="{FF2B5EF4-FFF2-40B4-BE49-F238E27FC236}">
                  <a16:creationId xmlns:a16="http://schemas.microsoft.com/office/drawing/2014/main" id="{E2E55F5A-FF87-4883-B955-E4A0525FBC02}"/>
                </a:ext>
              </a:extLst>
            </p:cNvPr>
            <p:cNvPicPr>
              <a:picLocks noChangeAspect="1"/>
            </p:cNvPicPr>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b="20167"/>
            <a:stretch/>
          </p:blipFill>
          <p:spPr>
            <a:xfrm>
              <a:off x="6577923" y="1402950"/>
              <a:ext cx="928273" cy="981186"/>
            </a:xfrm>
            <a:prstGeom prst="rect">
              <a:avLst/>
            </a:prstGeom>
          </p:spPr>
        </p:pic>
        <p:sp>
          <p:nvSpPr>
            <p:cNvPr id="12" name="textruta 11">
              <a:extLst>
                <a:ext uri="{FF2B5EF4-FFF2-40B4-BE49-F238E27FC236}">
                  <a16:creationId xmlns:a16="http://schemas.microsoft.com/office/drawing/2014/main" id="{95E4C8C4-177A-4AE5-A4D5-E80F81E7FFF7}"/>
                </a:ext>
              </a:extLst>
            </p:cNvPr>
            <p:cNvSpPr txBox="1"/>
            <p:nvPr/>
          </p:nvSpPr>
          <p:spPr>
            <a:xfrm>
              <a:off x="1761403" y="1676865"/>
              <a:ext cx="772080" cy="309934"/>
            </a:xfrm>
            <a:prstGeom prst="rect">
              <a:avLst/>
            </a:prstGeom>
            <a:noFill/>
          </p:spPr>
          <p:txBody>
            <a:bodyPr wrap="square" rtlCol="0">
              <a:spAutoFit/>
            </a:bodyPr>
            <a:lstStyle/>
            <a:p>
              <a:r>
                <a:rPr lang="sv-SE" sz="1867" b="1" dirty="0"/>
                <a:t>Individ</a:t>
              </a:r>
            </a:p>
          </p:txBody>
        </p:sp>
        <p:sp>
          <p:nvSpPr>
            <p:cNvPr id="13" name="textruta 12">
              <a:extLst>
                <a:ext uri="{FF2B5EF4-FFF2-40B4-BE49-F238E27FC236}">
                  <a16:creationId xmlns:a16="http://schemas.microsoft.com/office/drawing/2014/main" id="{6BD5B684-A6D4-4A9C-87C4-5135B6163E20}"/>
                </a:ext>
              </a:extLst>
            </p:cNvPr>
            <p:cNvSpPr txBox="1"/>
            <p:nvPr/>
          </p:nvSpPr>
          <p:spPr>
            <a:xfrm>
              <a:off x="3672653" y="1710098"/>
              <a:ext cx="1036029" cy="309934"/>
            </a:xfrm>
            <a:prstGeom prst="rect">
              <a:avLst/>
            </a:prstGeom>
            <a:noFill/>
          </p:spPr>
          <p:txBody>
            <a:bodyPr wrap="square" rtlCol="0">
              <a:spAutoFit/>
            </a:bodyPr>
            <a:lstStyle/>
            <a:p>
              <a:r>
                <a:rPr lang="sv-SE" sz="1867" b="1" dirty="0"/>
                <a:t>Relationer</a:t>
              </a:r>
            </a:p>
          </p:txBody>
        </p:sp>
        <p:sp>
          <p:nvSpPr>
            <p:cNvPr id="14" name="textruta 13">
              <a:extLst>
                <a:ext uri="{FF2B5EF4-FFF2-40B4-BE49-F238E27FC236}">
                  <a16:creationId xmlns:a16="http://schemas.microsoft.com/office/drawing/2014/main" id="{AE3742D1-567C-4583-BE96-CD45EA303AB6}"/>
                </a:ext>
              </a:extLst>
            </p:cNvPr>
            <p:cNvSpPr txBox="1"/>
            <p:nvPr/>
          </p:nvSpPr>
          <p:spPr>
            <a:xfrm>
              <a:off x="5438849" y="1739103"/>
              <a:ext cx="1244063" cy="309934"/>
            </a:xfrm>
            <a:prstGeom prst="rect">
              <a:avLst/>
            </a:prstGeom>
            <a:noFill/>
          </p:spPr>
          <p:txBody>
            <a:bodyPr wrap="square" rtlCol="0">
              <a:spAutoFit/>
            </a:bodyPr>
            <a:lstStyle/>
            <a:p>
              <a:r>
                <a:rPr lang="sv-SE" sz="1867" b="1" dirty="0"/>
                <a:t>Närmiljö</a:t>
              </a:r>
            </a:p>
          </p:txBody>
        </p:sp>
        <p:sp>
          <p:nvSpPr>
            <p:cNvPr id="15" name="textruta 14">
              <a:extLst>
                <a:ext uri="{FF2B5EF4-FFF2-40B4-BE49-F238E27FC236}">
                  <a16:creationId xmlns:a16="http://schemas.microsoft.com/office/drawing/2014/main" id="{9C185EA9-664B-4E36-8A93-C846187E742F}"/>
                </a:ext>
              </a:extLst>
            </p:cNvPr>
            <p:cNvSpPr txBox="1"/>
            <p:nvPr/>
          </p:nvSpPr>
          <p:spPr>
            <a:xfrm>
              <a:off x="7489684" y="1729355"/>
              <a:ext cx="1093334" cy="309934"/>
            </a:xfrm>
            <a:prstGeom prst="rect">
              <a:avLst/>
            </a:prstGeom>
            <a:noFill/>
          </p:spPr>
          <p:txBody>
            <a:bodyPr wrap="square" rtlCol="0">
              <a:spAutoFit/>
            </a:bodyPr>
            <a:lstStyle/>
            <a:p>
              <a:r>
                <a:rPr lang="sv-SE" sz="1867" b="1" dirty="0"/>
                <a:t>Samhälle</a:t>
              </a:r>
            </a:p>
          </p:txBody>
        </p:sp>
      </p:grpSp>
      <p:sp>
        <p:nvSpPr>
          <p:cNvPr id="20" name="textruta 19">
            <a:extLst>
              <a:ext uri="{FF2B5EF4-FFF2-40B4-BE49-F238E27FC236}">
                <a16:creationId xmlns:a16="http://schemas.microsoft.com/office/drawing/2014/main" id="{1385DDB0-3BA6-4C7B-86D5-66685D038528}"/>
              </a:ext>
            </a:extLst>
          </p:cNvPr>
          <p:cNvSpPr txBox="1"/>
          <p:nvPr/>
        </p:nvSpPr>
        <p:spPr>
          <a:xfrm>
            <a:off x="622300" y="279400"/>
            <a:ext cx="4953000" cy="338554"/>
          </a:xfrm>
          <a:prstGeom prst="rect">
            <a:avLst/>
          </a:prstGeom>
          <a:noFill/>
        </p:spPr>
        <p:txBody>
          <a:bodyPr wrap="square" rtlCol="0">
            <a:spAutoFit/>
          </a:bodyPr>
          <a:lstStyle/>
          <a:p>
            <a:pPr defTabSz="914377">
              <a:defRPr/>
            </a:pPr>
            <a:r>
              <a:rPr lang="sv-SE" sz="1600" b="1" spc="400" dirty="0">
                <a:solidFill>
                  <a:prstClr val="white"/>
                </a:solidFill>
                <a:latin typeface="Calibri"/>
              </a:rPr>
              <a:t>SOCIAL HÅLLBARHET</a:t>
            </a:r>
          </a:p>
        </p:txBody>
      </p:sp>
      <p:sp>
        <p:nvSpPr>
          <p:cNvPr id="21" name="Rubrik 1">
            <a:extLst>
              <a:ext uri="{FF2B5EF4-FFF2-40B4-BE49-F238E27FC236}">
                <a16:creationId xmlns:a16="http://schemas.microsoft.com/office/drawing/2014/main" id="{4BCDF235-4FF2-4F07-A62B-A2DF215D8AC5}"/>
              </a:ext>
            </a:extLst>
          </p:cNvPr>
          <p:cNvSpPr txBox="1">
            <a:spLocks/>
          </p:cNvSpPr>
          <p:nvPr/>
        </p:nvSpPr>
        <p:spPr>
          <a:xfrm>
            <a:off x="-776437" y="670151"/>
            <a:ext cx="10714125" cy="742680"/>
          </a:xfrm>
          <a:prstGeom prst="rect">
            <a:avLst/>
          </a:prstGeom>
        </p:spPr>
        <p:txBody>
          <a:bodyPr>
            <a:noAutofit/>
          </a:bodyPr>
          <a:lstStyle>
            <a:lvl1pPr algn="ctr" defTabSz="457200" rtl="0" eaLnBrk="1" latinLnBrk="0" hangingPunct="1">
              <a:spcBef>
                <a:spcPct val="0"/>
              </a:spcBef>
              <a:buNone/>
              <a:defRPr sz="4400" b="1" i="0" kern="1200">
                <a:solidFill>
                  <a:schemeClr val="tx1"/>
                </a:solidFill>
                <a:latin typeface="Avenir Black"/>
                <a:ea typeface="+mj-ea"/>
                <a:cs typeface="Avenir Black"/>
              </a:defRPr>
            </a:lvl1pPr>
          </a:lstStyle>
          <a:p>
            <a:r>
              <a:rPr lang="sv-SE" sz="3733" b="0" dirty="0">
                <a:solidFill>
                  <a:schemeClr val="bg1"/>
                </a:solidFill>
                <a:latin typeface="Calibri Light" panose="020F0302020204030204" pitchFamily="34" charset="0"/>
              </a:rPr>
              <a:t>Hela kommunen-ansatsen</a:t>
            </a:r>
          </a:p>
        </p:txBody>
      </p:sp>
    </p:spTree>
    <p:extLst>
      <p:ext uri="{BB962C8B-B14F-4D97-AF65-F5344CB8AC3E}">
        <p14:creationId xmlns:p14="http://schemas.microsoft.com/office/powerpoint/2010/main" val="337847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836145C-2DC4-4DF6-A942-62679D76A8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8435" y="-1"/>
            <a:ext cx="12013565" cy="6961397"/>
          </a:xfrm>
          <a:prstGeom prst="rect">
            <a:avLst/>
          </a:prstGeom>
        </p:spPr>
      </p:pic>
      <p:sp>
        <p:nvSpPr>
          <p:cNvPr id="2" name="Rubrik 1">
            <a:extLst>
              <a:ext uri="{FF2B5EF4-FFF2-40B4-BE49-F238E27FC236}">
                <a16:creationId xmlns:a16="http://schemas.microsoft.com/office/drawing/2014/main" id="{406EABAB-A36A-4243-89C4-9C688930967D}"/>
              </a:ext>
            </a:extLst>
          </p:cNvPr>
          <p:cNvSpPr>
            <a:spLocks noGrp="1"/>
          </p:cNvSpPr>
          <p:nvPr>
            <p:ph type="title"/>
          </p:nvPr>
        </p:nvSpPr>
        <p:spPr/>
        <p:txBody>
          <a:bodyPr/>
          <a:lstStyle/>
          <a:p>
            <a:r>
              <a:rPr lang="sv-SE" dirty="0">
                <a:solidFill>
                  <a:schemeClr val="bg1"/>
                </a:solidFill>
              </a:rPr>
              <a:t>Kompensatorisk nivå röd</a:t>
            </a:r>
          </a:p>
        </p:txBody>
      </p:sp>
      <p:sp>
        <p:nvSpPr>
          <p:cNvPr id="3" name="Platshållare för text 2">
            <a:extLst>
              <a:ext uri="{FF2B5EF4-FFF2-40B4-BE49-F238E27FC236}">
                <a16:creationId xmlns:a16="http://schemas.microsoft.com/office/drawing/2014/main" id="{DDA92AE7-48BB-4061-8D84-E2EB8D006928}"/>
              </a:ext>
            </a:extLst>
          </p:cNvPr>
          <p:cNvSpPr>
            <a:spLocks noGrp="1"/>
          </p:cNvSpPr>
          <p:nvPr>
            <p:ph type="body" sz="quarter" idx="11"/>
          </p:nvPr>
        </p:nvSpPr>
        <p:spPr>
          <a:xfrm>
            <a:off x="648000" y="1179058"/>
            <a:ext cx="11136000" cy="5065200"/>
          </a:xfrm>
        </p:spPr>
        <p:txBody>
          <a:bodyPr/>
          <a:lstStyle/>
          <a:p>
            <a:r>
              <a:rPr lang="sv-SE" dirty="0">
                <a:solidFill>
                  <a:schemeClr val="bg1"/>
                </a:solidFill>
              </a:rPr>
              <a:t>Verksamhetsnära ledningsgrupp</a:t>
            </a:r>
          </a:p>
          <a:p>
            <a:r>
              <a:rPr lang="sv-SE" dirty="0">
                <a:solidFill>
                  <a:schemeClr val="bg1"/>
                </a:solidFill>
              </a:rPr>
              <a:t>Aktiva EST områden</a:t>
            </a:r>
          </a:p>
          <a:p>
            <a:r>
              <a:rPr lang="sv-SE" dirty="0">
                <a:solidFill>
                  <a:schemeClr val="bg1"/>
                </a:solidFill>
              </a:rPr>
              <a:t>Mötesplatser med hög tillgänglighet. Verksamhet för barn/ungdom, äldre, familjecentrum/bibliotek. </a:t>
            </a:r>
          </a:p>
          <a:p>
            <a:r>
              <a:rPr lang="sv-SE" dirty="0">
                <a:solidFill>
                  <a:schemeClr val="bg1"/>
                </a:solidFill>
              </a:rPr>
              <a:t>Mycket samverkan med civilsamhälle. </a:t>
            </a:r>
          </a:p>
          <a:p>
            <a:pPr lvl="0"/>
            <a:r>
              <a:rPr lang="sv-SE" dirty="0">
                <a:solidFill>
                  <a:schemeClr val="bg1"/>
                </a:solidFill>
              </a:rPr>
              <a:t>Uppsökande arbete och/eller väktare</a:t>
            </a:r>
          </a:p>
          <a:p>
            <a:pPr lvl="0"/>
            <a:r>
              <a:rPr lang="sv-SE" dirty="0">
                <a:solidFill>
                  <a:schemeClr val="bg1"/>
                </a:solidFill>
              </a:rPr>
              <a:t>Trygghetssamordnare</a:t>
            </a:r>
          </a:p>
          <a:p>
            <a:pPr lvl="0"/>
            <a:r>
              <a:rPr lang="sv-SE" dirty="0">
                <a:solidFill>
                  <a:schemeClr val="bg1"/>
                </a:solidFill>
              </a:rPr>
              <a:t>Projekt mot våldsbejakande extremism och gängkriminalitet</a:t>
            </a:r>
          </a:p>
          <a:p>
            <a:endParaRPr lang="sv-SE" dirty="0">
              <a:solidFill>
                <a:schemeClr val="bg1"/>
              </a:solidFill>
            </a:endParaRPr>
          </a:p>
        </p:txBody>
      </p:sp>
    </p:spTree>
    <p:extLst>
      <p:ext uri="{BB962C8B-B14F-4D97-AF65-F5344CB8AC3E}">
        <p14:creationId xmlns:p14="http://schemas.microsoft.com/office/powerpoint/2010/main" val="129093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836145C-2DC4-4DF6-A942-62679D76A8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9217" y="0"/>
            <a:ext cx="12013565" cy="6961397"/>
          </a:xfrm>
          <a:prstGeom prst="rect">
            <a:avLst/>
          </a:prstGeom>
        </p:spPr>
      </p:pic>
      <p:sp>
        <p:nvSpPr>
          <p:cNvPr id="2" name="Rubrik 1">
            <a:extLst>
              <a:ext uri="{FF2B5EF4-FFF2-40B4-BE49-F238E27FC236}">
                <a16:creationId xmlns:a16="http://schemas.microsoft.com/office/drawing/2014/main" id="{406EABAB-A36A-4243-89C4-9C688930967D}"/>
              </a:ext>
            </a:extLst>
          </p:cNvPr>
          <p:cNvSpPr>
            <a:spLocks noGrp="1"/>
          </p:cNvSpPr>
          <p:nvPr>
            <p:ph type="title"/>
          </p:nvPr>
        </p:nvSpPr>
        <p:spPr>
          <a:xfrm>
            <a:off x="909246" y="253587"/>
            <a:ext cx="11136000" cy="913130"/>
          </a:xfrm>
        </p:spPr>
        <p:txBody>
          <a:bodyPr/>
          <a:lstStyle/>
          <a:p>
            <a:r>
              <a:rPr lang="sv-SE" dirty="0">
                <a:solidFill>
                  <a:schemeClr val="bg1"/>
                </a:solidFill>
              </a:rPr>
              <a:t>Mobilisera de goda krafterna</a:t>
            </a:r>
          </a:p>
        </p:txBody>
      </p:sp>
      <p:grpSp>
        <p:nvGrpSpPr>
          <p:cNvPr id="7" name="Grupp 6">
            <a:extLst>
              <a:ext uri="{FF2B5EF4-FFF2-40B4-BE49-F238E27FC236}">
                <a16:creationId xmlns:a16="http://schemas.microsoft.com/office/drawing/2014/main" id="{C035356A-3121-48ED-9C1E-43895DDE7812}"/>
              </a:ext>
            </a:extLst>
          </p:cNvPr>
          <p:cNvGrpSpPr/>
          <p:nvPr/>
        </p:nvGrpSpPr>
        <p:grpSpPr>
          <a:xfrm>
            <a:off x="3433723" y="1944274"/>
            <a:ext cx="5318824" cy="2512520"/>
            <a:chOff x="3819729" y="2749405"/>
            <a:chExt cx="4228368" cy="3322105"/>
          </a:xfrm>
        </p:grpSpPr>
        <p:pic>
          <p:nvPicPr>
            <p:cNvPr id="9" name="Picture 11">
              <a:extLst>
                <a:ext uri="{FF2B5EF4-FFF2-40B4-BE49-F238E27FC236}">
                  <a16:creationId xmlns:a16="http://schemas.microsoft.com/office/drawing/2014/main" id="{AC09075A-D647-45EC-8AD4-BAE993BE5DFD}"/>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9729" y="2749405"/>
              <a:ext cx="4228368" cy="1484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a:extLst>
                <a:ext uri="{FF2B5EF4-FFF2-40B4-BE49-F238E27FC236}">
                  <a16:creationId xmlns:a16="http://schemas.microsoft.com/office/drawing/2014/main" id="{43EAD722-1F92-46D6-BDA9-F607F2EA3C8A}"/>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2267" y="4191071"/>
              <a:ext cx="4225830" cy="188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Bild 12" descr="Änglaansikte, kontur med hel fyllning">
            <a:extLst>
              <a:ext uri="{FF2B5EF4-FFF2-40B4-BE49-F238E27FC236}">
                <a16:creationId xmlns:a16="http://schemas.microsoft.com/office/drawing/2014/main" id="{2FB58025-AD3B-4BD0-9F77-332EFE2E6B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09747" y="1199044"/>
            <a:ext cx="914400" cy="914400"/>
          </a:xfrm>
          <a:prstGeom prst="rect">
            <a:avLst/>
          </a:prstGeom>
        </p:spPr>
      </p:pic>
      <p:pic>
        <p:nvPicPr>
          <p:cNvPr id="14" name="Bild 13" descr="Alien-ansikte med hel fyllning">
            <a:extLst>
              <a:ext uri="{FF2B5EF4-FFF2-40B4-BE49-F238E27FC236}">
                <a16:creationId xmlns:a16="http://schemas.microsoft.com/office/drawing/2014/main" id="{EBD7360F-A08F-4447-9374-51DB51E647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7782" y="1222800"/>
            <a:ext cx="914400" cy="914400"/>
          </a:xfrm>
          <a:prstGeom prst="rect">
            <a:avLst/>
          </a:prstGeom>
        </p:spPr>
      </p:pic>
      <p:pic>
        <p:nvPicPr>
          <p:cNvPr id="18" name="Bild 17" descr="Alien-ansikte med hel fyllning">
            <a:extLst>
              <a:ext uri="{FF2B5EF4-FFF2-40B4-BE49-F238E27FC236}">
                <a16:creationId xmlns:a16="http://schemas.microsoft.com/office/drawing/2014/main" id="{CF11141A-EC64-4B0E-92E4-F270C53738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69887" y="1255127"/>
            <a:ext cx="914400" cy="914400"/>
          </a:xfrm>
          <a:prstGeom prst="rect">
            <a:avLst/>
          </a:prstGeom>
        </p:spPr>
      </p:pic>
      <p:pic>
        <p:nvPicPr>
          <p:cNvPr id="19" name="Bild 18" descr="Alien-ansikte med hel fyllning">
            <a:extLst>
              <a:ext uri="{FF2B5EF4-FFF2-40B4-BE49-F238E27FC236}">
                <a16:creationId xmlns:a16="http://schemas.microsoft.com/office/drawing/2014/main" id="{9BF17E45-674F-4431-94D5-DAF0E5F455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60803" y="1225141"/>
            <a:ext cx="914400" cy="914400"/>
          </a:xfrm>
          <a:prstGeom prst="rect">
            <a:avLst/>
          </a:prstGeom>
        </p:spPr>
      </p:pic>
      <p:pic>
        <p:nvPicPr>
          <p:cNvPr id="20" name="Bild 19" descr="Änglaansikte, kontur med hel fyllning">
            <a:extLst>
              <a:ext uri="{FF2B5EF4-FFF2-40B4-BE49-F238E27FC236}">
                <a16:creationId xmlns:a16="http://schemas.microsoft.com/office/drawing/2014/main" id="{7B3CA95F-2CFE-4BD8-B913-74F1AD55F7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51525" y="3296757"/>
            <a:ext cx="914400" cy="914400"/>
          </a:xfrm>
          <a:prstGeom prst="rect">
            <a:avLst/>
          </a:prstGeom>
        </p:spPr>
      </p:pic>
      <p:pic>
        <p:nvPicPr>
          <p:cNvPr id="21" name="Bild 20" descr="Änglaansikte, kontur med hel fyllning">
            <a:extLst>
              <a:ext uri="{FF2B5EF4-FFF2-40B4-BE49-F238E27FC236}">
                <a16:creationId xmlns:a16="http://schemas.microsoft.com/office/drawing/2014/main" id="{AFCFB8E4-27D0-4F5D-AAFE-1E3DEF979A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5925" y="3304901"/>
            <a:ext cx="914400" cy="914400"/>
          </a:xfrm>
          <a:prstGeom prst="rect">
            <a:avLst/>
          </a:prstGeom>
        </p:spPr>
      </p:pic>
      <p:pic>
        <p:nvPicPr>
          <p:cNvPr id="22" name="Bild 21" descr="Änglaansikte, kontur med hel fyllning">
            <a:extLst>
              <a:ext uri="{FF2B5EF4-FFF2-40B4-BE49-F238E27FC236}">
                <a16:creationId xmlns:a16="http://schemas.microsoft.com/office/drawing/2014/main" id="{3B511D58-3FDD-4684-BDFD-D72753F93C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35528" y="3326932"/>
            <a:ext cx="914400" cy="914400"/>
          </a:xfrm>
          <a:prstGeom prst="rect">
            <a:avLst/>
          </a:prstGeom>
        </p:spPr>
      </p:pic>
      <p:pic>
        <p:nvPicPr>
          <p:cNvPr id="23" name="Bild 22" descr="Änglaansikte, kontur med hel fyllning">
            <a:extLst>
              <a:ext uri="{FF2B5EF4-FFF2-40B4-BE49-F238E27FC236}">
                <a16:creationId xmlns:a16="http://schemas.microsoft.com/office/drawing/2014/main" id="{4A4BD3D0-8521-4C27-9DEE-171CB124BD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51525" y="2181500"/>
            <a:ext cx="914400" cy="914400"/>
          </a:xfrm>
          <a:prstGeom prst="rect">
            <a:avLst/>
          </a:prstGeom>
        </p:spPr>
      </p:pic>
      <p:pic>
        <p:nvPicPr>
          <p:cNvPr id="24" name="Bild 23" descr="Änglaansikte, kontur med hel fyllning">
            <a:extLst>
              <a:ext uri="{FF2B5EF4-FFF2-40B4-BE49-F238E27FC236}">
                <a16:creationId xmlns:a16="http://schemas.microsoft.com/office/drawing/2014/main" id="{BB26B269-0DF9-48C3-BAF6-089D996919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5925" y="2181500"/>
            <a:ext cx="914400" cy="914400"/>
          </a:xfrm>
          <a:prstGeom prst="rect">
            <a:avLst/>
          </a:prstGeom>
        </p:spPr>
      </p:pic>
      <p:pic>
        <p:nvPicPr>
          <p:cNvPr id="25" name="Bild 24" descr="Änglaansikte, kontur med hel fyllning">
            <a:extLst>
              <a:ext uri="{FF2B5EF4-FFF2-40B4-BE49-F238E27FC236}">
                <a16:creationId xmlns:a16="http://schemas.microsoft.com/office/drawing/2014/main" id="{54252EA4-5CC8-46E8-876B-41EF7077B8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21128" y="1222800"/>
            <a:ext cx="914400" cy="914400"/>
          </a:xfrm>
          <a:prstGeom prst="rect">
            <a:avLst/>
          </a:prstGeom>
        </p:spPr>
      </p:pic>
      <p:pic>
        <p:nvPicPr>
          <p:cNvPr id="26" name="Bild 25" descr="Änglaansikte, kontur med hel fyllning">
            <a:extLst>
              <a:ext uri="{FF2B5EF4-FFF2-40B4-BE49-F238E27FC236}">
                <a16:creationId xmlns:a16="http://schemas.microsoft.com/office/drawing/2014/main" id="{746B70BB-49E5-40CE-99B9-F571A77BDA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72721" y="2169527"/>
            <a:ext cx="914400" cy="914400"/>
          </a:xfrm>
          <a:prstGeom prst="rect">
            <a:avLst/>
          </a:prstGeom>
        </p:spPr>
      </p:pic>
      <p:pic>
        <p:nvPicPr>
          <p:cNvPr id="27" name="Bild 26" descr="Änglaansikte, kontur med hel fyllning">
            <a:extLst>
              <a:ext uri="{FF2B5EF4-FFF2-40B4-BE49-F238E27FC236}">
                <a16:creationId xmlns:a16="http://schemas.microsoft.com/office/drawing/2014/main" id="{216D48AB-1480-4791-85F2-397FBFBC34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98276" y="1255127"/>
            <a:ext cx="914400" cy="914400"/>
          </a:xfrm>
          <a:prstGeom prst="rect">
            <a:avLst/>
          </a:prstGeom>
        </p:spPr>
      </p:pic>
      <p:pic>
        <p:nvPicPr>
          <p:cNvPr id="28" name="Bildobjekt 27">
            <a:extLst>
              <a:ext uri="{FF2B5EF4-FFF2-40B4-BE49-F238E27FC236}">
                <a16:creationId xmlns:a16="http://schemas.microsoft.com/office/drawing/2014/main" id="{A2102375-708E-46BD-AD10-41E3DBC099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08725" y="4755447"/>
            <a:ext cx="1890376" cy="1890376"/>
          </a:xfrm>
          <a:prstGeom prst="rect">
            <a:avLst/>
          </a:prstGeom>
        </p:spPr>
      </p:pic>
    </p:spTree>
    <p:extLst>
      <p:ext uri="{BB962C8B-B14F-4D97-AF65-F5344CB8AC3E}">
        <p14:creationId xmlns:p14="http://schemas.microsoft.com/office/powerpoint/2010/main" val="2732132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34E3CFF-4611-4506-82CB-F71C7F2603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435" y="-1"/>
            <a:ext cx="12013565" cy="6961397"/>
          </a:xfrm>
          <a:prstGeom prst="rect">
            <a:avLst/>
          </a:prstGeom>
        </p:spPr>
      </p:pic>
      <p:sp>
        <p:nvSpPr>
          <p:cNvPr id="2" name="Rubrik 1"/>
          <p:cNvSpPr>
            <a:spLocks noGrp="1"/>
          </p:cNvSpPr>
          <p:nvPr>
            <p:ph type="title"/>
          </p:nvPr>
        </p:nvSpPr>
        <p:spPr>
          <a:xfrm>
            <a:off x="648000" y="249600"/>
            <a:ext cx="7055507" cy="820800"/>
          </a:xfrm>
        </p:spPr>
        <p:txBody>
          <a:bodyPr/>
          <a:lstStyle/>
          <a:p>
            <a:r>
              <a:rPr lang="sv-SE" dirty="0">
                <a:solidFill>
                  <a:schemeClr val="bg1"/>
                </a:solidFill>
              </a:rPr>
              <a:t>Tillhörighet är nyckeln</a:t>
            </a:r>
          </a:p>
        </p:txBody>
      </p:sp>
      <p:sp>
        <p:nvSpPr>
          <p:cNvPr id="3" name="Platshållare för text 2"/>
          <p:cNvSpPr>
            <a:spLocks noGrp="1"/>
          </p:cNvSpPr>
          <p:nvPr>
            <p:ph type="body" sz="quarter" idx="11"/>
          </p:nvPr>
        </p:nvSpPr>
        <p:spPr>
          <a:xfrm>
            <a:off x="648000" y="1271854"/>
            <a:ext cx="11136000" cy="4564663"/>
          </a:xfrm>
        </p:spPr>
        <p:txBody>
          <a:bodyPr/>
          <a:lstStyle/>
          <a:p>
            <a:r>
              <a:rPr lang="sv-SE" sz="2800" dirty="0">
                <a:solidFill>
                  <a:schemeClr val="bg1"/>
                </a:solidFill>
              </a:rPr>
              <a:t>1. Tillfälle till </a:t>
            </a:r>
            <a:r>
              <a:rPr lang="sv-SE" sz="2800" b="1" dirty="0">
                <a:solidFill>
                  <a:schemeClr val="bg1"/>
                </a:solidFill>
              </a:rPr>
              <a:t>delaktighet </a:t>
            </a:r>
          </a:p>
          <a:p>
            <a:r>
              <a:rPr lang="sv-SE" sz="2800" b="1" dirty="0">
                <a:solidFill>
                  <a:schemeClr val="bg1"/>
                </a:solidFill>
              </a:rPr>
              <a:t>		</a:t>
            </a:r>
            <a:endParaRPr lang="sv-SE" sz="2800" dirty="0">
              <a:solidFill>
                <a:schemeClr val="bg1"/>
              </a:solidFill>
            </a:endParaRPr>
          </a:p>
          <a:p>
            <a:r>
              <a:rPr lang="sv-SE" sz="2800" dirty="0">
                <a:solidFill>
                  <a:schemeClr val="bg1"/>
                </a:solidFill>
              </a:rPr>
              <a:t>2. Stärka </a:t>
            </a:r>
            <a:r>
              <a:rPr lang="sv-SE" sz="2800" b="1" dirty="0">
                <a:solidFill>
                  <a:schemeClr val="bg1"/>
                </a:solidFill>
              </a:rPr>
              <a:t>förmågor</a:t>
            </a:r>
          </a:p>
          <a:p>
            <a:endParaRPr lang="sv-SE" sz="2800" b="1" dirty="0">
              <a:solidFill>
                <a:schemeClr val="bg1"/>
              </a:solidFill>
            </a:endParaRPr>
          </a:p>
          <a:p>
            <a:r>
              <a:rPr lang="sv-SE" sz="2800" dirty="0">
                <a:solidFill>
                  <a:schemeClr val="bg1"/>
                </a:solidFill>
              </a:rPr>
              <a:t>3. Massor av </a:t>
            </a:r>
            <a:r>
              <a:rPr lang="sv-SE" sz="2800" b="1" dirty="0">
                <a:solidFill>
                  <a:schemeClr val="bg1"/>
                </a:solidFill>
              </a:rPr>
              <a:t>bekräftelse</a:t>
            </a:r>
          </a:p>
          <a:p>
            <a:endParaRPr lang="sv-SE" sz="2800" dirty="0">
              <a:solidFill>
                <a:schemeClr val="bg1"/>
              </a:solidFill>
            </a:endParaRPr>
          </a:p>
          <a:p>
            <a:r>
              <a:rPr lang="sv-SE" sz="2800" dirty="0">
                <a:solidFill>
                  <a:schemeClr val="bg1"/>
                </a:solidFill>
              </a:rPr>
              <a:t>4. Känsla av </a:t>
            </a:r>
            <a:r>
              <a:rPr lang="sv-SE" sz="2800" b="1" dirty="0">
                <a:solidFill>
                  <a:schemeClr val="bg1"/>
                </a:solidFill>
              </a:rPr>
              <a:t>tillhörighet </a:t>
            </a:r>
          </a:p>
          <a:p>
            <a:endParaRPr lang="sv-SE" sz="2800" dirty="0">
              <a:solidFill>
                <a:schemeClr val="bg1"/>
              </a:solidFill>
            </a:endParaRPr>
          </a:p>
          <a:p>
            <a:r>
              <a:rPr lang="sv-SE" sz="2800" dirty="0">
                <a:solidFill>
                  <a:schemeClr val="bg1"/>
                </a:solidFill>
              </a:rPr>
              <a:t>5. Vilja att dela </a:t>
            </a:r>
            <a:r>
              <a:rPr lang="sv-SE" sz="2800" b="1" dirty="0">
                <a:solidFill>
                  <a:schemeClr val="bg1"/>
                </a:solidFill>
              </a:rPr>
              <a:t>normer &amp; värderingar</a:t>
            </a:r>
          </a:p>
          <a:p>
            <a:endParaRPr lang="sv-SE" dirty="0">
              <a:solidFill>
                <a:schemeClr val="bg1"/>
              </a:solidFill>
            </a:endParaRPr>
          </a:p>
          <a:p>
            <a:endParaRPr lang="sv-SE" dirty="0">
              <a:solidFill>
                <a:schemeClr val="bg1"/>
              </a:solidFill>
            </a:endParaRPr>
          </a:p>
        </p:txBody>
      </p:sp>
      <p:sp>
        <p:nvSpPr>
          <p:cNvPr id="5" name="Plus 4"/>
          <p:cNvSpPr/>
          <p:nvPr/>
        </p:nvSpPr>
        <p:spPr>
          <a:xfrm>
            <a:off x="2069420" y="1638270"/>
            <a:ext cx="609600" cy="609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prstClr val="white"/>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032" y="2729745"/>
            <a:ext cx="480484" cy="48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ka med 5"/>
          <p:cNvSpPr/>
          <p:nvPr/>
        </p:nvSpPr>
        <p:spPr>
          <a:xfrm>
            <a:off x="2172032" y="3746101"/>
            <a:ext cx="545043" cy="59218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prstClr val="black"/>
              </a:solidFill>
            </a:endParaRPr>
          </a:p>
        </p:txBody>
      </p:sp>
      <p:sp>
        <p:nvSpPr>
          <p:cNvPr id="7" name="Ned 6"/>
          <p:cNvSpPr/>
          <p:nvPr/>
        </p:nvSpPr>
        <p:spPr>
          <a:xfrm>
            <a:off x="2324432" y="4761633"/>
            <a:ext cx="240241" cy="652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prstClr val="white"/>
              </a:solidFill>
            </a:endParaRPr>
          </a:p>
        </p:txBody>
      </p:sp>
      <p:pic>
        <p:nvPicPr>
          <p:cNvPr id="13" name="Bildobjekt 4">
            <a:extLst>
              <a:ext uri="{FF2B5EF4-FFF2-40B4-BE49-F238E27FC236}">
                <a16:creationId xmlns:a16="http://schemas.microsoft.com/office/drawing/2014/main" id="{1FC201E1-7458-4CA1-A8E3-AAA3810BB34D}"/>
              </a:ext>
            </a:extLst>
          </p:cNvPr>
          <p:cNvPicPr>
            <a:picLocks noChangeAspect="1"/>
          </p:cNvPicPr>
          <p:nvPr/>
        </p:nvPicPr>
        <p:blipFill>
          <a:blip r:embed="rId5"/>
          <a:stretch>
            <a:fillRect/>
          </a:stretch>
        </p:blipFill>
        <p:spPr>
          <a:xfrm>
            <a:off x="5573656" y="1308312"/>
            <a:ext cx="6063024" cy="3678009"/>
          </a:xfrm>
          <a:prstGeom prst="rect">
            <a:avLst/>
          </a:prstGeom>
        </p:spPr>
      </p:pic>
      <p:sp>
        <p:nvSpPr>
          <p:cNvPr id="4" name="textruta 3">
            <a:extLst>
              <a:ext uri="{FF2B5EF4-FFF2-40B4-BE49-F238E27FC236}">
                <a16:creationId xmlns:a16="http://schemas.microsoft.com/office/drawing/2014/main" id="{683C80D6-F1D8-4E34-BEFC-117D77101EBB}"/>
              </a:ext>
            </a:extLst>
          </p:cNvPr>
          <p:cNvSpPr txBox="1"/>
          <p:nvPr/>
        </p:nvSpPr>
        <p:spPr>
          <a:xfrm>
            <a:off x="7841293" y="2537095"/>
            <a:ext cx="1290181" cy="1200329"/>
          </a:xfrm>
          <a:prstGeom prst="rect">
            <a:avLst/>
          </a:prstGeom>
          <a:solidFill>
            <a:schemeClr val="accent6">
              <a:lumMod val="75000"/>
            </a:schemeClr>
          </a:solidFill>
        </p:spPr>
        <p:txBody>
          <a:bodyPr wrap="square" rtlCol="0">
            <a:spAutoFit/>
          </a:bodyPr>
          <a:lstStyle/>
          <a:p>
            <a:r>
              <a:rPr lang="sv-SE" dirty="0">
                <a:solidFill>
                  <a:schemeClr val="bg2"/>
                </a:solidFill>
              </a:rPr>
              <a:t>Tillhörighet</a:t>
            </a:r>
          </a:p>
          <a:p>
            <a:endParaRPr lang="sv-SE" dirty="0">
              <a:solidFill>
                <a:schemeClr val="bg2"/>
              </a:solidFill>
            </a:endParaRPr>
          </a:p>
          <a:p>
            <a:endParaRPr lang="sv-SE" dirty="0">
              <a:solidFill>
                <a:schemeClr val="bg2"/>
              </a:solidFill>
            </a:endParaRPr>
          </a:p>
          <a:p>
            <a:endParaRPr lang="sv-SE" dirty="0">
              <a:solidFill>
                <a:schemeClr val="bg2"/>
              </a:solidFill>
            </a:endParaRPr>
          </a:p>
        </p:txBody>
      </p:sp>
      <p:pic>
        <p:nvPicPr>
          <p:cNvPr id="14" name="Bildobjekt 13">
            <a:extLst>
              <a:ext uri="{FF2B5EF4-FFF2-40B4-BE49-F238E27FC236}">
                <a16:creationId xmlns:a16="http://schemas.microsoft.com/office/drawing/2014/main" id="{1D4AF03C-9C6F-47CF-8E4B-2EBC161A68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7117" y="246960"/>
            <a:ext cx="1479563" cy="1479563"/>
          </a:xfrm>
          <a:prstGeom prst="rect">
            <a:avLst/>
          </a:prstGeom>
        </p:spPr>
      </p:pic>
    </p:spTree>
    <p:extLst>
      <p:ext uri="{BB962C8B-B14F-4D97-AF65-F5344CB8AC3E}">
        <p14:creationId xmlns:p14="http://schemas.microsoft.com/office/powerpoint/2010/main" val="30410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34E3CFF-4611-4506-82CB-F71C7F2603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435" y="-1"/>
            <a:ext cx="12013565" cy="6961397"/>
          </a:xfrm>
          <a:prstGeom prst="rect">
            <a:avLst/>
          </a:prstGeom>
        </p:spPr>
      </p:pic>
      <p:sp>
        <p:nvSpPr>
          <p:cNvPr id="2" name="Rubrik 1"/>
          <p:cNvSpPr>
            <a:spLocks noGrp="1"/>
          </p:cNvSpPr>
          <p:nvPr>
            <p:ph type="title"/>
          </p:nvPr>
        </p:nvSpPr>
        <p:spPr>
          <a:xfrm>
            <a:off x="648000" y="249600"/>
            <a:ext cx="7055507" cy="820800"/>
          </a:xfrm>
        </p:spPr>
        <p:txBody>
          <a:bodyPr/>
          <a:lstStyle/>
          <a:p>
            <a:r>
              <a:rPr lang="sv-SE" dirty="0">
                <a:solidFill>
                  <a:schemeClr val="bg1"/>
                </a:solidFill>
              </a:rPr>
              <a:t>Dialog och diskussion</a:t>
            </a:r>
          </a:p>
        </p:txBody>
      </p:sp>
      <p:sp>
        <p:nvSpPr>
          <p:cNvPr id="3" name="Platshållare för text 2"/>
          <p:cNvSpPr>
            <a:spLocks noGrp="1"/>
          </p:cNvSpPr>
          <p:nvPr>
            <p:ph type="body" sz="quarter" idx="11"/>
          </p:nvPr>
        </p:nvSpPr>
        <p:spPr>
          <a:xfrm>
            <a:off x="648000" y="1726523"/>
            <a:ext cx="11136000" cy="4109994"/>
          </a:xfrm>
        </p:spPr>
        <p:txBody>
          <a:bodyPr/>
          <a:lstStyle/>
          <a:p>
            <a:r>
              <a:rPr lang="sv-SE" sz="3600" dirty="0">
                <a:solidFill>
                  <a:schemeClr val="bg2"/>
                </a:solidFill>
              </a:rPr>
              <a:t>Tänk dig ett exempel när du aktivt jobbat med skyddsfaktorn Tillhörighet för ungdomar i Närområdet!</a:t>
            </a:r>
          </a:p>
          <a:p>
            <a:r>
              <a:rPr lang="sv-SE" sz="3600" dirty="0">
                <a:solidFill>
                  <a:schemeClr val="bg2"/>
                </a:solidFill>
              </a:rPr>
              <a:t>Dela exempel i grupper om x personer</a:t>
            </a:r>
          </a:p>
          <a:p>
            <a:r>
              <a:rPr lang="sv-SE" sz="3600" dirty="0">
                <a:solidFill>
                  <a:schemeClr val="bg2"/>
                </a:solidFill>
              </a:rPr>
              <a:t>Vad gjorde du?</a:t>
            </a:r>
          </a:p>
          <a:p>
            <a:r>
              <a:rPr lang="sv-SE" sz="3600" dirty="0">
                <a:solidFill>
                  <a:schemeClr val="bg2"/>
                </a:solidFill>
              </a:rPr>
              <a:t>Vad fick du för respons?</a:t>
            </a:r>
          </a:p>
          <a:p>
            <a:r>
              <a:rPr lang="sv-SE" sz="3600" dirty="0">
                <a:solidFill>
                  <a:schemeClr val="bg2"/>
                </a:solidFill>
              </a:rPr>
              <a:t>Vilken skillnad gör det för de unga? För området? För samhället?</a:t>
            </a:r>
          </a:p>
          <a:p>
            <a:endParaRPr lang="sv-SE" dirty="0">
              <a:solidFill>
                <a:schemeClr val="bg2"/>
              </a:solidFill>
            </a:endParaRPr>
          </a:p>
          <a:p>
            <a:endParaRPr lang="sv-SE" dirty="0">
              <a:solidFill>
                <a:schemeClr val="bg1"/>
              </a:solidFill>
            </a:endParaRPr>
          </a:p>
        </p:txBody>
      </p:sp>
      <p:pic>
        <p:nvPicPr>
          <p:cNvPr id="14" name="Bildobjekt 13">
            <a:extLst>
              <a:ext uri="{FF2B5EF4-FFF2-40B4-BE49-F238E27FC236}">
                <a16:creationId xmlns:a16="http://schemas.microsoft.com/office/drawing/2014/main" id="{1D4AF03C-9C6F-47CF-8E4B-2EBC161A6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7117" y="246960"/>
            <a:ext cx="1479563" cy="1479563"/>
          </a:xfrm>
          <a:prstGeom prst="rect">
            <a:avLst/>
          </a:prstGeom>
        </p:spPr>
      </p:pic>
    </p:spTree>
    <p:extLst>
      <p:ext uri="{BB962C8B-B14F-4D97-AF65-F5344CB8AC3E}">
        <p14:creationId xmlns:p14="http://schemas.microsoft.com/office/powerpoint/2010/main" val="2357594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63CBF79-15BE-43E0-8516-6BA193A3DF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435" y="-51699"/>
            <a:ext cx="12013565" cy="6961397"/>
          </a:xfrm>
          <a:prstGeom prst="rect">
            <a:avLst/>
          </a:prstGeom>
        </p:spPr>
      </p:pic>
      <p:sp>
        <p:nvSpPr>
          <p:cNvPr id="2" name="Rubrik 1"/>
          <p:cNvSpPr>
            <a:spLocks noGrp="1"/>
          </p:cNvSpPr>
          <p:nvPr>
            <p:ph type="title"/>
          </p:nvPr>
        </p:nvSpPr>
        <p:spPr/>
        <p:txBody>
          <a:bodyPr/>
          <a:lstStyle/>
          <a:p>
            <a:r>
              <a:rPr lang="sv-SE" dirty="0">
                <a:solidFill>
                  <a:schemeClr val="bg1"/>
                </a:solidFill>
              </a:rPr>
              <a:t>Närområdet</a:t>
            </a:r>
          </a:p>
        </p:txBody>
      </p:sp>
      <p:graphicFrame>
        <p:nvGraphicFramePr>
          <p:cNvPr id="4" name="Tabell 3"/>
          <p:cNvGraphicFramePr>
            <a:graphicFrameLocks noGrp="1"/>
          </p:cNvGraphicFramePr>
          <p:nvPr>
            <p:extLst>
              <p:ext uri="{D42A27DB-BD31-4B8C-83A1-F6EECF244321}">
                <p14:modId xmlns:p14="http://schemas.microsoft.com/office/powerpoint/2010/main" val="1282552792"/>
              </p:ext>
            </p:extLst>
          </p:nvPr>
        </p:nvGraphicFramePr>
        <p:xfrm>
          <a:off x="569280" y="1105984"/>
          <a:ext cx="11053440" cy="4526131"/>
        </p:xfrm>
        <a:graphic>
          <a:graphicData uri="http://schemas.openxmlformats.org/drawingml/2006/table">
            <a:tbl>
              <a:tblPr firstRow="1" bandRow="1">
                <a:tableStyleId>{5C22544A-7EE6-4342-B048-85BDC9FD1C3A}</a:tableStyleId>
              </a:tblPr>
              <a:tblGrid>
                <a:gridCol w="5526720">
                  <a:extLst>
                    <a:ext uri="{9D8B030D-6E8A-4147-A177-3AD203B41FA5}">
                      <a16:colId xmlns:a16="http://schemas.microsoft.com/office/drawing/2014/main" val="20000"/>
                    </a:ext>
                  </a:extLst>
                </a:gridCol>
                <a:gridCol w="5526720">
                  <a:extLst>
                    <a:ext uri="{9D8B030D-6E8A-4147-A177-3AD203B41FA5}">
                      <a16:colId xmlns:a16="http://schemas.microsoft.com/office/drawing/2014/main" val="20001"/>
                    </a:ext>
                  </a:extLst>
                </a:gridCol>
              </a:tblGrid>
              <a:tr h="515767">
                <a:tc>
                  <a:txBody>
                    <a:bodyPr/>
                    <a:lstStyle/>
                    <a:p>
                      <a:r>
                        <a:rPr lang="sv-SE" sz="1800" dirty="0"/>
                        <a:t>Skyddsfaktorer</a:t>
                      </a:r>
                    </a:p>
                  </a:txBody>
                  <a:tcPr marL="121920" marR="121920" marT="60960" marB="60960"/>
                </a:tc>
                <a:tc>
                  <a:txBody>
                    <a:bodyPr/>
                    <a:lstStyle/>
                    <a:p>
                      <a:r>
                        <a:rPr lang="sv-SE" sz="1800" dirty="0"/>
                        <a:t>Riskfaktorer</a:t>
                      </a:r>
                    </a:p>
                  </a:txBody>
                  <a:tcPr marL="121920" marR="121920" marT="60960" marB="60960"/>
                </a:tc>
                <a:extLst>
                  <a:ext uri="{0D108BD9-81ED-4DB2-BD59-A6C34878D82A}">
                    <a16:rowId xmlns:a16="http://schemas.microsoft.com/office/drawing/2014/main" val="10000"/>
                  </a:ext>
                </a:extLst>
              </a:tr>
              <a:tr h="601614">
                <a:tc>
                  <a:txBody>
                    <a:bodyPr/>
                    <a:lstStyle/>
                    <a:p>
                      <a:r>
                        <a:rPr lang="sv-SE" sz="1800" b="1" dirty="0">
                          <a:solidFill>
                            <a:schemeClr val="tx2"/>
                          </a:solidFill>
                        </a:rPr>
                        <a:t>Tillfälle</a:t>
                      </a:r>
                      <a:r>
                        <a:rPr lang="sv-SE" sz="1800" b="1" baseline="0" dirty="0">
                          <a:solidFill>
                            <a:schemeClr val="tx2"/>
                          </a:solidFill>
                        </a:rPr>
                        <a:t> att få delta och bidra i prosociala sammanhang i närområdet</a:t>
                      </a:r>
                      <a:endParaRPr lang="sv-SE" sz="1800" b="1" dirty="0">
                        <a:solidFill>
                          <a:schemeClr val="tx2"/>
                        </a:solidFill>
                      </a:endParaRPr>
                    </a:p>
                  </a:txBody>
                  <a:tcPr marL="121920" marR="121920" marT="60960" marB="60960"/>
                </a:tc>
                <a:tc>
                  <a:txBody>
                    <a:bodyPr/>
                    <a:lstStyle/>
                    <a:p>
                      <a:r>
                        <a:rPr lang="sv-SE" sz="1800" b="1" kern="1200" dirty="0">
                          <a:solidFill>
                            <a:schemeClr val="tx2"/>
                          </a:solidFill>
                          <a:latin typeface="+mn-lt"/>
                          <a:ea typeface="+mn-ea"/>
                          <a:cs typeface="+mn-cs"/>
                        </a:rPr>
                        <a:t>Bristande anknyting till området</a:t>
                      </a:r>
                    </a:p>
                  </a:txBody>
                  <a:tcPr marL="121920" marR="121920" marT="60960" marB="60960"/>
                </a:tc>
                <a:extLst>
                  <a:ext uri="{0D108BD9-81ED-4DB2-BD59-A6C34878D82A}">
                    <a16:rowId xmlns:a16="http://schemas.microsoft.com/office/drawing/2014/main" val="10001"/>
                  </a:ext>
                </a:extLst>
              </a:tr>
              <a:tr h="576231">
                <a:tc>
                  <a:txBody>
                    <a:bodyPr/>
                    <a:lstStyle/>
                    <a:p>
                      <a:r>
                        <a:rPr lang="sv-SE" sz="1800" b="1" kern="1200" baseline="0" dirty="0">
                          <a:solidFill>
                            <a:schemeClr val="tx2"/>
                          </a:solidFill>
                          <a:latin typeface="+mn-lt"/>
                          <a:ea typeface="+mn-ea"/>
                          <a:cs typeface="+mn-cs"/>
                        </a:rPr>
                        <a:t>Bekräftelse för prosocialt beteende i närområdet</a:t>
                      </a:r>
                    </a:p>
                  </a:txBody>
                  <a:tcPr marL="121920" marR="121920" marT="60960" marB="60960"/>
                </a:tc>
                <a:tc>
                  <a:txBody>
                    <a:bodyPr/>
                    <a:lstStyle/>
                    <a:p>
                      <a:r>
                        <a:rPr lang="sv-SE" sz="1800" b="1" kern="1200" dirty="0">
                          <a:solidFill>
                            <a:schemeClr val="tx2"/>
                          </a:solidFill>
                          <a:latin typeface="+mn-lt"/>
                          <a:ea typeface="+mn-ea"/>
                          <a:cs typeface="+mn-cs"/>
                        </a:rPr>
                        <a:t>Bristfällig organisation i området</a:t>
                      </a:r>
                    </a:p>
                  </a:txBody>
                  <a:tcPr marL="121920" marR="121920" marT="60960" marB="60960"/>
                </a:tc>
                <a:extLst>
                  <a:ext uri="{0D108BD9-81ED-4DB2-BD59-A6C34878D82A}">
                    <a16:rowId xmlns:a16="http://schemas.microsoft.com/office/drawing/2014/main" val="10002"/>
                  </a:ext>
                </a:extLst>
              </a:tr>
              <a:tr h="601614">
                <a:tc>
                  <a:txBody>
                    <a:bodyPr/>
                    <a:lstStyle/>
                    <a:p>
                      <a:endParaRPr lang="sv-SE" sz="1800" b="1" dirty="0"/>
                    </a:p>
                  </a:txBody>
                  <a:tcPr marL="121920" marR="121920" marT="60960" marB="60960"/>
                </a:tc>
                <a:tc>
                  <a:txBody>
                    <a:bodyPr/>
                    <a:lstStyle/>
                    <a:p>
                      <a:r>
                        <a:rPr lang="sv-SE" sz="1800" b="1" kern="1200" dirty="0">
                          <a:solidFill>
                            <a:schemeClr val="tx2"/>
                          </a:solidFill>
                          <a:latin typeface="+mn-lt"/>
                          <a:ea typeface="+mn-ea"/>
                          <a:cs typeface="+mn-cs"/>
                        </a:rPr>
                        <a:t>Hög omflyttning</a:t>
                      </a:r>
                    </a:p>
                    <a:p>
                      <a:endParaRPr lang="sv-SE" sz="1800" b="1" kern="1200" dirty="0">
                        <a:solidFill>
                          <a:schemeClr val="tx2"/>
                        </a:solidFill>
                        <a:latin typeface="+mn-lt"/>
                        <a:ea typeface="+mn-ea"/>
                        <a:cs typeface="+mn-cs"/>
                      </a:endParaRPr>
                    </a:p>
                  </a:txBody>
                  <a:tcPr marL="121920" marR="121920" marT="60960" marB="60960"/>
                </a:tc>
                <a:extLst>
                  <a:ext uri="{0D108BD9-81ED-4DB2-BD59-A6C34878D82A}">
                    <a16:rowId xmlns:a16="http://schemas.microsoft.com/office/drawing/2014/main" val="10003"/>
                  </a:ext>
                </a:extLst>
              </a:tr>
              <a:tr h="515767">
                <a:tc>
                  <a:txBody>
                    <a:bodyPr/>
                    <a:lstStyle/>
                    <a:p>
                      <a:endParaRPr lang="sv-SE" sz="1800" b="1"/>
                    </a:p>
                  </a:txBody>
                  <a:tcPr marL="121920" marR="121920" marT="60960" marB="60960"/>
                </a:tc>
                <a:tc>
                  <a:txBody>
                    <a:bodyPr/>
                    <a:lstStyle/>
                    <a:p>
                      <a:r>
                        <a:rPr lang="sv-SE" sz="1800" b="1" kern="1200" dirty="0">
                          <a:solidFill>
                            <a:schemeClr val="tx2"/>
                          </a:solidFill>
                          <a:latin typeface="+mn-lt"/>
                          <a:ea typeface="+mn-ea"/>
                          <a:cs typeface="+mn-cs"/>
                        </a:rPr>
                        <a:t>Tillgång till tobak, alkohol och narkotika</a:t>
                      </a:r>
                    </a:p>
                  </a:txBody>
                  <a:tcPr marL="121920" marR="121920" marT="60960" marB="60960"/>
                </a:tc>
                <a:extLst>
                  <a:ext uri="{0D108BD9-81ED-4DB2-BD59-A6C34878D82A}">
                    <a16:rowId xmlns:a16="http://schemas.microsoft.com/office/drawing/2014/main" val="10004"/>
                  </a:ext>
                </a:extLst>
              </a:tr>
              <a:tr h="1061479">
                <a:tc>
                  <a:txBody>
                    <a:bodyPr/>
                    <a:lstStyle/>
                    <a:p>
                      <a:endParaRPr lang="sv-SE" sz="1800" b="1" dirty="0"/>
                    </a:p>
                  </a:txBody>
                  <a:tcPr marL="121920" marR="121920" marT="60960" marB="60960"/>
                </a:tc>
                <a:tc>
                  <a:txBody>
                    <a:bodyPr/>
                    <a:lstStyle/>
                    <a:p>
                      <a:r>
                        <a:rPr lang="sv-SE" sz="1800" b="1" kern="1200" dirty="0">
                          <a:solidFill>
                            <a:schemeClr val="tx2"/>
                          </a:solidFill>
                          <a:latin typeface="+mn-lt"/>
                          <a:ea typeface="+mn-ea"/>
                          <a:cs typeface="+mn-cs"/>
                        </a:rPr>
                        <a:t>Lagar som tillåter, och normer som accepterar, bruk av tobak, alkohol, narkotika samt vapeninnehav och kriminalitet</a:t>
                      </a:r>
                    </a:p>
                  </a:txBody>
                  <a:tcPr marL="121920" marR="121920" marT="60960" marB="60960"/>
                </a:tc>
                <a:extLst>
                  <a:ext uri="{0D108BD9-81ED-4DB2-BD59-A6C34878D82A}">
                    <a16:rowId xmlns:a16="http://schemas.microsoft.com/office/drawing/2014/main" val="10005"/>
                  </a:ext>
                </a:extLst>
              </a:tr>
              <a:tr h="515767">
                <a:tc>
                  <a:txBody>
                    <a:bodyPr/>
                    <a:lstStyle/>
                    <a:p>
                      <a:endParaRPr lang="sv-SE" sz="1800" b="1" dirty="0"/>
                    </a:p>
                  </a:txBody>
                  <a:tcPr marL="121920" marR="121920" marT="60960" marB="60960"/>
                </a:tc>
                <a:tc>
                  <a:txBody>
                    <a:bodyPr/>
                    <a:lstStyle/>
                    <a:p>
                      <a:r>
                        <a:rPr lang="sv-SE" sz="1800" b="1" kern="1200" dirty="0">
                          <a:solidFill>
                            <a:schemeClr val="tx2"/>
                          </a:solidFill>
                          <a:latin typeface="+mn-lt"/>
                          <a:ea typeface="+mn-ea"/>
                          <a:cs typeface="+mn-cs"/>
                        </a:rPr>
                        <a:t>Fattigdom</a:t>
                      </a:r>
                    </a:p>
                  </a:txBody>
                  <a:tcPr marL="121920" marR="121920" marT="60960" marB="60960"/>
                </a:tc>
                <a:extLst>
                  <a:ext uri="{0D108BD9-81ED-4DB2-BD59-A6C34878D82A}">
                    <a16:rowId xmlns:a16="http://schemas.microsoft.com/office/drawing/2014/main" val="10006"/>
                  </a:ext>
                </a:extLst>
              </a:tr>
            </a:tbl>
          </a:graphicData>
        </a:graphic>
      </p:graphicFrame>
      <p:sp>
        <p:nvSpPr>
          <p:cNvPr id="3" name="Ellips 2">
            <a:extLst>
              <a:ext uri="{FF2B5EF4-FFF2-40B4-BE49-F238E27FC236}">
                <a16:creationId xmlns:a16="http://schemas.microsoft.com/office/drawing/2014/main" id="{AF2B91AB-9804-4CDD-B477-7703315E1020}"/>
              </a:ext>
            </a:extLst>
          </p:cNvPr>
          <p:cNvSpPr/>
          <p:nvPr/>
        </p:nvSpPr>
        <p:spPr>
          <a:xfrm>
            <a:off x="407999" y="925286"/>
            <a:ext cx="5818629" cy="2852057"/>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68589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E4F94220-720C-48D1-9DD4-ADA247AF44F6}"/>
              </a:ext>
            </a:extLst>
          </p:cNvPr>
          <p:cNvPicPr>
            <a:picLocks noChangeAspect="1"/>
          </p:cNvPicPr>
          <p:nvPr/>
        </p:nvPicPr>
        <p:blipFill rotWithShape="1">
          <a:blip r:embed="rId3">
            <a:extLst>
              <a:ext uri="{28A0092B-C50C-407E-A947-70E740481C1C}">
                <a14:useLocalDpi xmlns:a14="http://schemas.microsoft.com/office/drawing/2010/main" val="0"/>
              </a:ext>
            </a:extLst>
          </a:blip>
          <a:srcRect t="10797" b="7115"/>
          <a:stretch/>
        </p:blipFill>
        <p:spPr>
          <a:xfrm>
            <a:off x="371316" y="0"/>
            <a:ext cx="11817349" cy="6858000"/>
          </a:xfrm>
          <a:prstGeom prst="rect">
            <a:avLst/>
          </a:prstGeom>
        </p:spPr>
      </p:pic>
      <p:sp>
        <p:nvSpPr>
          <p:cNvPr id="14" name="Rektangel 13">
            <a:extLst>
              <a:ext uri="{FF2B5EF4-FFF2-40B4-BE49-F238E27FC236}">
                <a16:creationId xmlns:a16="http://schemas.microsoft.com/office/drawing/2014/main" id="{A3D16986-A5F3-4A8D-B8E1-3688E97E5BCE}"/>
              </a:ext>
            </a:extLst>
          </p:cNvPr>
          <p:cNvSpPr/>
          <p:nvPr/>
        </p:nvSpPr>
        <p:spPr>
          <a:xfrm>
            <a:off x="187324" y="-1"/>
            <a:ext cx="11817351" cy="6858001"/>
          </a:xfrm>
          <a:prstGeom prst="rect">
            <a:avLst/>
          </a:prstGeom>
          <a:solidFill>
            <a:srgbClr val="042E5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v-SE" sz="2400" dirty="0">
                <a:solidFill>
                  <a:schemeClr val="bg1"/>
                </a:solidFill>
              </a:rPr>
              <a:t>Vem är du? – Har du ett globalt agenda 2030 mål som du vurmar lite extra för? Varför?</a:t>
            </a:r>
          </a:p>
          <a:p>
            <a:endParaRPr lang="sv-SE" sz="2400" dirty="0">
              <a:solidFill>
                <a:schemeClr val="bg1"/>
              </a:solidFill>
            </a:endParaRPr>
          </a:p>
          <a:p>
            <a:pPr marL="342900" indent="-342900">
              <a:buFont typeface="Arial" panose="020B0604020202020204" pitchFamily="34" charset="0"/>
              <a:buChar char="•"/>
            </a:pPr>
            <a:r>
              <a:rPr lang="sv-SE" sz="2400" dirty="0">
                <a:solidFill>
                  <a:schemeClr val="bg1"/>
                </a:solidFill>
              </a:rPr>
              <a:t>Agenda 2030 i Västerås stad – Program för social hållbarhet</a:t>
            </a:r>
          </a:p>
          <a:p>
            <a:pPr marL="342900" indent="-342900">
              <a:buFont typeface="Arial" panose="020B0604020202020204" pitchFamily="34" charset="0"/>
              <a:buChar char="•"/>
            </a:pPr>
            <a:r>
              <a:rPr lang="sv-SE" sz="2400" dirty="0">
                <a:solidFill>
                  <a:schemeClr val="bg1"/>
                </a:solidFill>
              </a:rPr>
              <a:t>Hur kopplar vi stadsdelsarbetet till Agenda 2030 – några exempel </a:t>
            </a:r>
          </a:p>
          <a:p>
            <a:pPr marL="800089" lvl="1" indent="-342900">
              <a:buFont typeface="Arial" panose="020B0604020202020204" pitchFamily="34" charset="0"/>
              <a:buChar char="•"/>
            </a:pPr>
            <a:r>
              <a:rPr lang="sv-SE" sz="2400" dirty="0">
                <a:solidFill>
                  <a:schemeClr val="bg1"/>
                </a:solidFill>
              </a:rPr>
              <a:t>Minskad ojämlikhet</a:t>
            </a:r>
          </a:p>
          <a:p>
            <a:pPr marL="800089" lvl="1" indent="-342900">
              <a:buFont typeface="Arial" panose="020B0604020202020204" pitchFamily="34" charset="0"/>
              <a:buChar char="•"/>
            </a:pPr>
            <a:r>
              <a:rPr lang="sv-SE" sz="2400" dirty="0">
                <a:solidFill>
                  <a:schemeClr val="bg1"/>
                </a:solidFill>
              </a:rPr>
              <a:t>God hälsa och välbefinnande</a:t>
            </a:r>
          </a:p>
          <a:p>
            <a:pPr marL="800089" lvl="1" indent="-342900">
              <a:buFont typeface="Arial" panose="020B0604020202020204" pitchFamily="34" charset="0"/>
              <a:buChar char="•"/>
            </a:pPr>
            <a:r>
              <a:rPr lang="sv-SE" sz="2400" dirty="0">
                <a:solidFill>
                  <a:schemeClr val="bg1"/>
                </a:solidFill>
              </a:rPr>
              <a:t>God utbildning för alla</a:t>
            </a:r>
          </a:p>
          <a:p>
            <a:pPr marL="800089" lvl="1" indent="-342900">
              <a:buFont typeface="Arial" panose="020B0604020202020204" pitchFamily="34" charset="0"/>
              <a:buChar char="•"/>
            </a:pPr>
            <a:r>
              <a:rPr lang="sv-SE" sz="2400" dirty="0">
                <a:solidFill>
                  <a:schemeClr val="bg1"/>
                </a:solidFill>
              </a:rPr>
              <a:t>Fredliga och inkluderande samhällen</a:t>
            </a:r>
          </a:p>
          <a:p>
            <a:pPr marL="342900" indent="-342900">
              <a:buFont typeface="Arial" panose="020B0604020202020204" pitchFamily="34" charset="0"/>
              <a:buChar char="•"/>
            </a:pPr>
            <a:endParaRPr lang="sv-SE" sz="2400" dirty="0">
              <a:solidFill>
                <a:schemeClr val="bg1"/>
              </a:solidFill>
            </a:endParaRPr>
          </a:p>
          <a:p>
            <a:pPr marL="342900" indent="-342900">
              <a:buFont typeface="Arial" panose="020B0604020202020204" pitchFamily="34" charset="0"/>
              <a:buChar char="•"/>
            </a:pPr>
            <a:r>
              <a:rPr lang="sv-SE" sz="2400" dirty="0">
                <a:solidFill>
                  <a:schemeClr val="bg1"/>
                </a:solidFill>
              </a:rPr>
              <a:t>Dialog och diskussion</a:t>
            </a:r>
          </a:p>
          <a:p>
            <a:pPr algn="ctr"/>
            <a:endParaRPr lang="sv-SE" sz="2400" dirty="0"/>
          </a:p>
        </p:txBody>
      </p:sp>
      <p:sp>
        <p:nvSpPr>
          <p:cNvPr id="8" name="textruta 7">
            <a:extLst>
              <a:ext uri="{FF2B5EF4-FFF2-40B4-BE49-F238E27FC236}">
                <a16:creationId xmlns:a16="http://schemas.microsoft.com/office/drawing/2014/main" id="{C0ADE089-23BD-4514-84A8-32469913DF6A}"/>
              </a:ext>
            </a:extLst>
          </p:cNvPr>
          <p:cNvSpPr txBox="1"/>
          <p:nvPr/>
        </p:nvSpPr>
        <p:spPr>
          <a:xfrm>
            <a:off x="682169" y="159166"/>
            <a:ext cx="9323012"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spcAft>
                <a:spcPts val="800"/>
              </a:spcAft>
            </a:pPr>
            <a:r>
              <a:rPr lang="sv-SE" sz="3200" b="1" dirty="0">
                <a:solidFill>
                  <a:schemeClr val="bg1"/>
                </a:solidFill>
              </a:rPr>
              <a:t>Agenda - hållpunkter</a:t>
            </a:r>
            <a:endParaRPr lang="sv-SE" sz="2400" dirty="0">
              <a:solidFill>
                <a:schemeClr val="bg1"/>
              </a:solidFill>
            </a:endParaRPr>
          </a:p>
        </p:txBody>
      </p:sp>
    </p:spTree>
    <p:extLst>
      <p:ext uri="{BB962C8B-B14F-4D97-AF65-F5344CB8AC3E}">
        <p14:creationId xmlns:p14="http://schemas.microsoft.com/office/powerpoint/2010/main" val="96238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1ED315A-AEF9-45FF-B848-DBE78BF26D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435" y="0"/>
            <a:ext cx="12013565" cy="6858000"/>
          </a:xfrm>
          <a:prstGeom prst="rect">
            <a:avLst/>
          </a:prstGeom>
        </p:spPr>
      </p:pic>
      <p:sp>
        <p:nvSpPr>
          <p:cNvPr id="3" name="Platshållare för text 2">
            <a:extLst>
              <a:ext uri="{FF2B5EF4-FFF2-40B4-BE49-F238E27FC236}">
                <a16:creationId xmlns:a16="http://schemas.microsoft.com/office/drawing/2014/main" id="{AA55A161-30AB-41FD-A6C8-3D56D9AC284B}"/>
              </a:ext>
            </a:extLst>
          </p:cNvPr>
          <p:cNvSpPr>
            <a:spLocks noGrp="1"/>
          </p:cNvSpPr>
          <p:nvPr>
            <p:ph type="body" sz="quarter" idx="11"/>
          </p:nvPr>
        </p:nvSpPr>
        <p:spPr>
          <a:xfrm>
            <a:off x="685578" y="1630619"/>
            <a:ext cx="9976457" cy="3929743"/>
          </a:xfrm>
        </p:spPr>
        <p:txBody>
          <a:bodyPr/>
          <a:lstStyle/>
          <a:p>
            <a:r>
              <a:rPr lang="sv-SE" dirty="0">
                <a:solidFill>
                  <a:schemeClr val="bg1"/>
                </a:solidFill>
              </a:rPr>
              <a:t>Gemensam riktning för arbetet</a:t>
            </a:r>
          </a:p>
          <a:p>
            <a:r>
              <a:rPr lang="sv-SE" dirty="0">
                <a:solidFill>
                  <a:schemeClr val="bg1"/>
                </a:solidFill>
              </a:rPr>
              <a:t>Möten, mötesplatser och vikten av relationer</a:t>
            </a:r>
          </a:p>
          <a:p>
            <a:r>
              <a:rPr lang="sv-SE" dirty="0">
                <a:solidFill>
                  <a:schemeClr val="bg1"/>
                </a:solidFill>
              </a:rPr>
              <a:t>Känsla av sammanhang</a:t>
            </a:r>
          </a:p>
          <a:p>
            <a:r>
              <a:rPr lang="sv-SE" dirty="0">
                <a:solidFill>
                  <a:schemeClr val="bg1"/>
                </a:solidFill>
              </a:rPr>
              <a:t>Utgå från behoven</a:t>
            </a:r>
          </a:p>
          <a:p>
            <a:r>
              <a:rPr lang="sv-SE" dirty="0">
                <a:solidFill>
                  <a:schemeClr val="bg1"/>
                </a:solidFill>
              </a:rPr>
              <a:t>Samverkanskompetens &amp; Koppleriverksamhet</a:t>
            </a:r>
          </a:p>
          <a:p>
            <a:r>
              <a:rPr lang="sv-SE" dirty="0">
                <a:solidFill>
                  <a:schemeClr val="bg1"/>
                </a:solidFill>
              </a:rPr>
              <a:t>Samverkan med civilsamhället</a:t>
            </a:r>
          </a:p>
          <a:p>
            <a:r>
              <a:rPr lang="sv-SE" dirty="0">
                <a:solidFill>
                  <a:schemeClr val="bg1"/>
                </a:solidFill>
              </a:rPr>
              <a:t>En ”fri resurs” – kittet i området</a:t>
            </a:r>
          </a:p>
          <a:p>
            <a:endParaRPr lang="sv-SE" dirty="0"/>
          </a:p>
        </p:txBody>
      </p:sp>
      <p:sp>
        <p:nvSpPr>
          <p:cNvPr id="5" name="Rubrik 1">
            <a:extLst>
              <a:ext uri="{FF2B5EF4-FFF2-40B4-BE49-F238E27FC236}">
                <a16:creationId xmlns:a16="http://schemas.microsoft.com/office/drawing/2014/main" id="{79133F62-F1C7-4B75-B140-B4E12855EB1D}"/>
              </a:ext>
            </a:extLst>
          </p:cNvPr>
          <p:cNvSpPr txBox="1">
            <a:spLocks/>
          </p:cNvSpPr>
          <p:nvPr/>
        </p:nvSpPr>
        <p:spPr>
          <a:xfrm>
            <a:off x="435430" y="670151"/>
            <a:ext cx="7305072" cy="742680"/>
          </a:xfrm>
          <a:prstGeom prst="rect">
            <a:avLst/>
          </a:prstGeom>
        </p:spPr>
        <p:txBody>
          <a:bodyPr>
            <a:noAutofit/>
          </a:bodyPr>
          <a:lstStyle>
            <a:lvl1pPr algn="ctr" defTabSz="457200" rtl="0" eaLnBrk="1" latinLnBrk="0" hangingPunct="1">
              <a:spcBef>
                <a:spcPct val="0"/>
              </a:spcBef>
              <a:buNone/>
              <a:defRPr sz="4400" b="1" i="0" kern="1200">
                <a:solidFill>
                  <a:schemeClr val="tx1"/>
                </a:solidFill>
                <a:latin typeface="Avenir Black"/>
                <a:ea typeface="+mj-ea"/>
                <a:cs typeface="Avenir Black"/>
              </a:defRPr>
            </a:lvl1pPr>
          </a:lstStyle>
          <a:p>
            <a:r>
              <a:rPr lang="sv-SE" sz="3733" b="0" dirty="0">
                <a:solidFill>
                  <a:schemeClr val="bg1"/>
                </a:solidFill>
                <a:latin typeface="Calibri Light" panose="020F0302020204030204" pitchFamily="34" charset="0"/>
              </a:rPr>
              <a:t>Lite mer konkret och avslutningsvis…</a:t>
            </a:r>
          </a:p>
        </p:txBody>
      </p:sp>
    </p:spTree>
    <p:extLst>
      <p:ext uri="{BB962C8B-B14F-4D97-AF65-F5344CB8AC3E}">
        <p14:creationId xmlns:p14="http://schemas.microsoft.com/office/powerpoint/2010/main" val="209758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1ED315A-AEF9-45FF-B848-DBE78BF26D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435" y="0"/>
            <a:ext cx="12013565" cy="6858000"/>
          </a:xfrm>
          <a:prstGeom prst="rect">
            <a:avLst/>
          </a:prstGeom>
        </p:spPr>
      </p:pic>
      <p:sp>
        <p:nvSpPr>
          <p:cNvPr id="3" name="Platshållare för text 2">
            <a:extLst>
              <a:ext uri="{FF2B5EF4-FFF2-40B4-BE49-F238E27FC236}">
                <a16:creationId xmlns:a16="http://schemas.microsoft.com/office/drawing/2014/main" id="{AA55A161-30AB-41FD-A6C8-3D56D9AC284B}"/>
              </a:ext>
            </a:extLst>
          </p:cNvPr>
          <p:cNvSpPr>
            <a:spLocks noGrp="1"/>
          </p:cNvSpPr>
          <p:nvPr>
            <p:ph type="body" sz="quarter" idx="11"/>
          </p:nvPr>
        </p:nvSpPr>
        <p:spPr>
          <a:xfrm>
            <a:off x="1011628" y="1730828"/>
            <a:ext cx="9976457" cy="3929743"/>
          </a:xfrm>
        </p:spPr>
        <p:txBody>
          <a:bodyPr/>
          <a:lstStyle/>
          <a:p>
            <a:pPr lvl="0"/>
            <a:r>
              <a:rPr lang="sv-SE" sz="4400" dirty="0">
                <a:solidFill>
                  <a:schemeClr val="bg1"/>
                </a:solidFill>
                <a:effectLst/>
                <a:latin typeface="Calibri" panose="020F0502020204030204" pitchFamily="34" charset="0"/>
                <a:ea typeface="Times New Roman" panose="02020603050405020304" pitchFamily="18" charset="0"/>
              </a:rPr>
              <a:t>Vilka av era lokala aktiviteter kan man koppla till Agenda 2030 och vad behövs för att stärka en sådan koppling?</a:t>
            </a:r>
          </a:p>
          <a:p>
            <a:endParaRPr lang="sv-SE" dirty="0"/>
          </a:p>
        </p:txBody>
      </p:sp>
      <p:sp>
        <p:nvSpPr>
          <p:cNvPr id="5" name="Rubrik 1">
            <a:extLst>
              <a:ext uri="{FF2B5EF4-FFF2-40B4-BE49-F238E27FC236}">
                <a16:creationId xmlns:a16="http://schemas.microsoft.com/office/drawing/2014/main" id="{79133F62-F1C7-4B75-B140-B4E12855EB1D}"/>
              </a:ext>
            </a:extLst>
          </p:cNvPr>
          <p:cNvSpPr txBox="1">
            <a:spLocks/>
          </p:cNvSpPr>
          <p:nvPr/>
        </p:nvSpPr>
        <p:spPr>
          <a:xfrm>
            <a:off x="1011628" y="670151"/>
            <a:ext cx="7305072" cy="742680"/>
          </a:xfrm>
          <a:prstGeom prst="rect">
            <a:avLst/>
          </a:prstGeom>
        </p:spPr>
        <p:txBody>
          <a:bodyPr>
            <a:noAutofit/>
          </a:bodyPr>
          <a:lstStyle>
            <a:lvl1pPr algn="ctr" defTabSz="457200" rtl="0" eaLnBrk="1" latinLnBrk="0" hangingPunct="1">
              <a:spcBef>
                <a:spcPct val="0"/>
              </a:spcBef>
              <a:buNone/>
              <a:defRPr sz="4400" b="1" i="0" kern="1200">
                <a:solidFill>
                  <a:schemeClr val="tx1"/>
                </a:solidFill>
                <a:latin typeface="Avenir Black"/>
                <a:ea typeface="+mj-ea"/>
                <a:cs typeface="Avenir Black"/>
              </a:defRPr>
            </a:lvl1pPr>
          </a:lstStyle>
          <a:p>
            <a:pPr algn="l"/>
            <a:r>
              <a:rPr lang="sv-SE" sz="5400" b="0" dirty="0">
                <a:solidFill>
                  <a:schemeClr val="bg1"/>
                </a:solidFill>
                <a:latin typeface="Calibri Light" panose="020F0302020204030204" pitchFamily="34" charset="0"/>
              </a:rPr>
              <a:t>Att diskutera</a:t>
            </a:r>
          </a:p>
        </p:txBody>
      </p:sp>
    </p:spTree>
    <p:extLst>
      <p:ext uri="{BB962C8B-B14F-4D97-AF65-F5344CB8AC3E}">
        <p14:creationId xmlns:p14="http://schemas.microsoft.com/office/powerpoint/2010/main" val="294151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1ED315A-AEF9-45FF-B848-DBE78BF26D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435" y="0"/>
            <a:ext cx="12013565" cy="6858000"/>
          </a:xfrm>
          <a:prstGeom prst="rect">
            <a:avLst/>
          </a:prstGeom>
        </p:spPr>
      </p:pic>
      <p:sp>
        <p:nvSpPr>
          <p:cNvPr id="3" name="Platshållare för text 2">
            <a:extLst>
              <a:ext uri="{FF2B5EF4-FFF2-40B4-BE49-F238E27FC236}">
                <a16:creationId xmlns:a16="http://schemas.microsoft.com/office/drawing/2014/main" id="{AA55A161-30AB-41FD-A6C8-3D56D9AC284B}"/>
              </a:ext>
            </a:extLst>
          </p:cNvPr>
          <p:cNvSpPr>
            <a:spLocks noGrp="1"/>
          </p:cNvSpPr>
          <p:nvPr>
            <p:ph type="body" sz="quarter" idx="11"/>
          </p:nvPr>
        </p:nvSpPr>
        <p:spPr>
          <a:xfrm>
            <a:off x="648000" y="1730828"/>
            <a:ext cx="9976457" cy="3929743"/>
          </a:xfrm>
        </p:spPr>
        <p:txBody>
          <a:bodyPr/>
          <a:lstStyle/>
          <a:p>
            <a:r>
              <a:rPr lang="sv-SE" dirty="0">
                <a:solidFill>
                  <a:schemeClr val="bg1"/>
                </a:solidFill>
              </a:rPr>
              <a:t>Nämn något du tar med dig från seminariet!</a:t>
            </a:r>
          </a:p>
          <a:p>
            <a:r>
              <a:rPr lang="sv-SE" dirty="0">
                <a:solidFill>
                  <a:schemeClr val="bg1"/>
                </a:solidFill>
              </a:rPr>
              <a:t>Vad kommer du att göra den närmaste tiden för att bidra till att uppnå målen i agenda 2030?</a:t>
            </a:r>
          </a:p>
          <a:p>
            <a:endParaRPr lang="sv-SE" dirty="0"/>
          </a:p>
        </p:txBody>
      </p:sp>
      <p:sp>
        <p:nvSpPr>
          <p:cNvPr id="5" name="Rubrik 1">
            <a:extLst>
              <a:ext uri="{FF2B5EF4-FFF2-40B4-BE49-F238E27FC236}">
                <a16:creationId xmlns:a16="http://schemas.microsoft.com/office/drawing/2014/main" id="{79133F62-F1C7-4B75-B140-B4E12855EB1D}"/>
              </a:ext>
            </a:extLst>
          </p:cNvPr>
          <p:cNvSpPr txBox="1">
            <a:spLocks/>
          </p:cNvSpPr>
          <p:nvPr/>
        </p:nvSpPr>
        <p:spPr>
          <a:xfrm>
            <a:off x="648000" y="695203"/>
            <a:ext cx="7305072" cy="742680"/>
          </a:xfrm>
          <a:prstGeom prst="rect">
            <a:avLst/>
          </a:prstGeom>
        </p:spPr>
        <p:txBody>
          <a:bodyPr>
            <a:noAutofit/>
          </a:bodyPr>
          <a:lstStyle>
            <a:lvl1pPr algn="ctr" defTabSz="457200" rtl="0" eaLnBrk="1" latinLnBrk="0" hangingPunct="1">
              <a:spcBef>
                <a:spcPct val="0"/>
              </a:spcBef>
              <a:buNone/>
              <a:defRPr sz="4400" b="1" i="0" kern="1200">
                <a:solidFill>
                  <a:schemeClr val="tx1"/>
                </a:solidFill>
                <a:latin typeface="Avenir Black"/>
                <a:ea typeface="+mj-ea"/>
                <a:cs typeface="Avenir Black"/>
              </a:defRPr>
            </a:lvl1pPr>
          </a:lstStyle>
          <a:p>
            <a:pPr algn="l"/>
            <a:r>
              <a:rPr lang="sv-SE" sz="3733" b="0" dirty="0">
                <a:solidFill>
                  <a:schemeClr val="bg1"/>
                </a:solidFill>
                <a:latin typeface="Calibri Light" panose="020F0302020204030204" pitchFamily="34" charset="0"/>
              </a:rPr>
              <a:t>Vad tar du med dig?</a:t>
            </a:r>
          </a:p>
        </p:txBody>
      </p:sp>
    </p:spTree>
    <p:extLst>
      <p:ext uri="{BB962C8B-B14F-4D97-AF65-F5344CB8AC3E}">
        <p14:creationId xmlns:p14="http://schemas.microsoft.com/office/powerpoint/2010/main" val="313787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objekt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0"/>
            <a:ext cx="11811001" cy="6858000"/>
          </a:xfrm>
          <a:prstGeom prst="rect">
            <a:avLst/>
          </a:prstGeom>
        </p:spPr>
      </p:pic>
      <p:sp>
        <p:nvSpPr>
          <p:cNvPr id="34" name="Rektangel 33"/>
          <p:cNvSpPr/>
          <p:nvPr/>
        </p:nvSpPr>
        <p:spPr>
          <a:xfrm>
            <a:off x="367072" y="0"/>
            <a:ext cx="11824928" cy="6858000"/>
          </a:xfrm>
          <a:prstGeom prst="rect">
            <a:avLst/>
          </a:prstGeom>
          <a:solidFill>
            <a:srgbClr val="00305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0" name="textruta 39"/>
          <p:cNvSpPr txBox="1"/>
          <p:nvPr/>
        </p:nvSpPr>
        <p:spPr>
          <a:xfrm>
            <a:off x="645636" y="267036"/>
            <a:ext cx="4953000" cy="338554"/>
          </a:xfrm>
          <a:prstGeom prst="rect">
            <a:avLst/>
          </a:prstGeom>
          <a:noFill/>
        </p:spPr>
        <p:txBody>
          <a:bodyPr wrap="square" rtlCol="0">
            <a:spAutoFit/>
          </a:bodyPr>
          <a:lstStyle/>
          <a:p>
            <a:r>
              <a:rPr lang="sv-SE" sz="1600" b="1" spc="400" dirty="0">
                <a:solidFill>
                  <a:schemeClr val="bg1"/>
                </a:solidFill>
              </a:rPr>
              <a:t>HÅLLBAR UTVECKLING</a:t>
            </a:r>
          </a:p>
        </p:txBody>
      </p:sp>
      <p:sp>
        <p:nvSpPr>
          <p:cNvPr id="41" name="textruta 40"/>
          <p:cNvSpPr txBox="1"/>
          <p:nvPr/>
        </p:nvSpPr>
        <p:spPr>
          <a:xfrm>
            <a:off x="645637" y="1153348"/>
            <a:ext cx="10022364" cy="584775"/>
          </a:xfrm>
          <a:prstGeom prst="rect">
            <a:avLst/>
          </a:prstGeom>
          <a:noFill/>
        </p:spPr>
        <p:txBody>
          <a:bodyPr wrap="square" rtlCol="0">
            <a:spAutoFit/>
          </a:bodyPr>
          <a:lstStyle/>
          <a:p>
            <a:pPr>
              <a:spcAft>
                <a:spcPts val="800"/>
              </a:spcAft>
            </a:pPr>
            <a:r>
              <a:rPr lang="sv-SE" sz="3200" spc="400" dirty="0">
                <a:solidFill>
                  <a:schemeClr val="bg1"/>
                </a:solidFill>
              </a:rPr>
              <a:t>FN:s GLOBALA MÅL FÖR HÅLLBAR UTVECKLING</a:t>
            </a:r>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863" y="2156394"/>
            <a:ext cx="1229229" cy="1229229"/>
          </a:xfrm>
          <a:prstGeom prst="rect">
            <a:avLst/>
          </a:prstGeom>
        </p:spPr>
      </p:pic>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613" y="2169603"/>
            <a:ext cx="1220292" cy="1220292"/>
          </a:xfrm>
          <a:prstGeom prst="rect">
            <a:avLst/>
          </a:prstGeom>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362" y="2169605"/>
            <a:ext cx="1224567" cy="1224567"/>
          </a:xfrm>
          <a:prstGeom prst="rect">
            <a:avLst/>
          </a:prstGeom>
        </p:spPr>
      </p:pic>
      <p:pic>
        <p:nvPicPr>
          <p:cNvPr id="11" name="Bildobjekt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0204" y="2169604"/>
            <a:ext cx="1221265" cy="1221265"/>
          </a:xfrm>
          <a:prstGeom prst="rect">
            <a:avLst/>
          </a:prstGeom>
        </p:spPr>
      </p:pic>
      <p:pic>
        <p:nvPicPr>
          <p:cNvPr id="12" name="Bildobjekt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3989" y="2169606"/>
            <a:ext cx="1220681" cy="1220681"/>
          </a:xfrm>
          <a:prstGeom prst="rect">
            <a:avLst/>
          </a:prstGeom>
        </p:spPr>
      </p:pic>
      <p:pic>
        <p:nvPicPr>
          <p:cNvPr id="13" name="Bildobjekt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3937" y="2156394"/>
            <a:ext cx="1237777" cy="1237777"/>
          </a:xfrm>
          <a:prstGeom prst="rect">
            <a:avLst/>
          </a:prstGeom>
        </p:spPr>
      </p:pic>
      <p:pic>
        <p:nvPicPr>
          <p:cNvPr id="14" name="Bildobjekt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4465" y="3526691"/>
            <a:ext cx="1222627" cy="1222627"/>
          </a:xfrm>
          <a:prstGeom prst="rect">
            <a:avLst/>
          </a:prstGeom>
        </p:spPr>
      </p:pic>
      <p:pic>
        <p:nvPicPr>
          <p:cNvPr id="15" name="Bildobjekt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29219" y="3526691"/>
            <a:ext cx="1220685" cy="1220685"/>
          </a:xfrm>
          <a:prstGeom prst="rect">
            <a:avLst/>
          </a:prstGeom>
        </p:spPr>
      </p:pic>
      <p:pic>
        <p:nvPicPr>
          <p:cNvPr id="16" name="Bildobjekt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95242" y="3528631"/>
            <a:ext cx="1220687" cy="1220687"/>
          </a:xfrm>
          <a:prstGeom prst="rect">
            <a:avLst/>
          </a:prstGeom>
        </p:spPr>
      </p:pic>
      <p:pic>
        <p:nvPicPr>
          <p:cNvPr id="17" name="Bildobjekt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0782" y="3526690"/>
            <a:ext cx="1220687" cy="1220687"/>
          </a:xfrm>
          <a:prstGeom prst="rect">
            <a:avLst/>
          </a:prstGeom>
        </p:spPr>
      </p:pic>
      <p:pic>
        <p:nvPicPr>
          <p:cNvPr id="19" name="Bildobjekt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13989" y="3528631"/>
            <a:ext cx="1220687" cy="1220687"/>
          </a:xfrm>
          <a:prstGeom prst="rect">
            <a:avLst/>
          </a:prstGeom>
        </p:spPr>
      </p:pic>
      <p:pic>
        <p:nvPicPr>
          <p:cNvPr id="20" name="Bildobjekt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6406" y="4879894"/>
            <a:ext cx="1220687" cy="1220687"/>
          </a:xfrm>
          <a:prstGeom prst="rect">
            <a:avLst/>
          </a:prstGeom>
        </p:spPr>
      </p:pic>
      <p:pic>
        <p:nvPicPr>
          <p:cNvPr id="21" name="Bildobjekt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29612" y="4879892"/>
            <a:ext cx="1220688" cy="1220688"/>
          </a:xfrm>
          <a:prstGeom prst="rect">
            <a:avLst/>
          </a:prstGeom>
        </p:spPr>
      </p:pic>
      <p:pic>
        <p:nvPicPr>
          <p:cNvPr id="22" name="Bildobjekt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91361" y="4879892"/>
            <a:ext cx="1220688" cy="1220688"/>
          </a:xfrm>
          <a:prstGeom prst="rect">
            <a:avLst/>
          </a:prstGeom>
        </p:spPr>
      </p:pic>
      <p:pic>
        <p:nvPicPr>
          <p:cNvPr id="23" name="Bildobjekt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60781" y="4879889"/>
            <a:ext cx="1220691" cy="1220691"/>
          </a:xfrm>
          <a:prstGeom prst="rect">
            <a:avLst/>
          </a:prstGeom>
        </p:spPr>
      </p:pic>
      <p:pic>
        <p:nvPicPr>
          <p:cNvPr id="24" name="Bildobjekt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13981" y="4879893"/>
            <a:ext cx="1220688" cy="1220688"/>
          </a:xfrm>
          <a:prstGeom prst="rect">
            <a:avLst/>
          </a:prstGeom>
        </p:spPr>
      </p:pic>
      <p:pic>
        <p:nvPicPr>
          <p:cNvPr id="2" name="Bildobjekt 1"/>
          <p:cNvPicPr>
            <a:picLocks noChangeAspect="1"/>
          </p:cNvPicPr>
          <p:nvPr/>
        </p:nvPicPr>
        <p:blipFill rotWithShape="1">
          <a:blip r:embed="rId20" cstate="print">
            <a:extLst>
              <a:ext uri="{28A0092B-C50C-407E-A947-70E740481C1C}">
                <a14:useLocalDpi xmlns:a14="http://schemas.microsoft.com/office/drawing/2010/main" val="0"/>
              </a:ext>
            </a:extLst>
          </a:blip>
          <a:srcRect r="42448" b="66196"/>
          <a:stretch/>
        </p:blipFill>
        <p:spPr>
          <a:xfrm>
            <a:off x="7682335" y="3805061"/>
            <a:ext cx="4509667" cy="3052940"/>
          </a:xfrm>
          <a:prstGeom prst="rect">
            <a:avLst/>
          </a:prstGeom>
        </p:spPr>
      </p:pic>
      <p:pic>
        <p:nvPicPr>
          <p:cNvPr id="18" name="Bildobjekt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71027" y="3528631"/>
            <a:ext cx="1220687" cy="1220687"/>
          </a:xfrm>
          <a:prstGeom prst="rect">
            <a:avLst/>
          </a:prstGeom>
        </p:spPr>
      </p:pic>
    </p:spTree>
    <p:extLst>
      <p:ext uri="{BB962C8B-B14F-4D97-AF65-F5344CB8AC3E}">
        <p14:creationId xmlns:p14="http://schemas.microsoft.com/office/powerpoint/2010/main" val="39122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objekt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0"/>
            <a:ext cx="11811001" cy="6858000"/>
          </a:xfrm>
          <a:prstGeom prst="rect">
            <a:avLst/>
          </a:prstGeom>
        </p:spPr>
      </p:pic>
      <p:sp>
        <p:nvSpPr>
          <p:cNvPr id="34" name="Rektangel 33"/>
          <p:cNvSpPr/>
          <p:nvPr/>
        </p:nvSpPr>
        <p:spPr>
          <a:xfrm>
            <a:off x="367072" y="0"/>
            <a:ext cx="11824928" cy="6858000"/>
          </a:xfrm>
          <a:prstGeom prst="rect">
            <a:avLst/>
          </a:prstGeom>
          <a:solidFill>
            <a:srgbClr val="00305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1" name="textruta 40"/>
          <p:cNvSpPr txBox="1"/>
          <p:nvPr/>
        </p:nvSpPr>
        <p:spPr>
          <a:xfrm>
            <a:off x="645637" y="1153348"/>
            <a:ext cx="10022364" cy="584775"/>
          </a:xfrm>
          <a:prstGeom prst="rect">
            <a:avLst/>
          </a:prstGeom>
          <a:noFill/>
        </p:spPr>
        <p:txBody>
          <a:bodyPr wrap="square" rtlCol="0">
            <a:spAutoFit/>
          </a:bodyPr>
          <a:lstStyle/>
          <a:p>
            <a:pPr>
              <a:spcAft>
                <a:spcPts val="800"/>
              </a:spcAft>
            </a:pPr>
            <a:r>
              <a:rPr lang="sv-SE" sz="3200" spc="400" dirty="0">
                <a:solidFill>
                  <a:schemeClr val="bg1"/>
                </a:solidFill>
              </a:rPr>
              <a:t>FN:s GLOBALA MÅL FÖR HÅLLBAR UTVECKLING</a:t>
            </a:r>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863" y="2156394"/>
            <a:ext cx="1229229" cy="1229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dk1"/>
          </a:lnRef>
          <a:fillRef idx="2">
            <a:schemeClr val="dk1"/>
          </a:fillRef>
          <a:effectRef idx="1">
            <a:schemeClr val="dk1"/>
          </a:effectRef>
          <a:fontRef idx="minor">
            <a:schemeClr val="dk1"/>
          </a:fontRef>
        </p:style>
      </p:pic>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613" y="2169603"/>
            <a:ext cx="1220292" cy="1220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362" y="2169605"/>
            <a:ext cx="1224567" cy="1224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objekt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0204" y="2169604"/>
            <a:ext cx="1221265" cy="1221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Bildobjekt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3989" y="2169606"/>
            <a:ext cx="1220681" cy="1220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Bildobjekt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3937" y="2156394"/>
            <a:ext cx="1237777" cy="1237777"/>
          </a:xfrm>
          <a:prstGeom prst="rect">
            <a:avLst/>
          </a:prstGeom>
        </p:spPr>
      </p:pic>
      <p:pic>
        <p:nvPicPr>
          <p:cNvPr id="14" name="Bildobjekt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4465" y="3526691"/>
            <a:ext cx="1222627" cy="1222627"/>
          </a:xfrm>
          <a:prstGeom prst="rect">
            <a:avLst/>
          </a:prstGeom>
        </p:spPr>
      </p:pic>
      <p:pic>
        <p:nvPicPr>
          <p:cNvPr id="15" name="Bildobjekt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29219" y="3526691"/>
            <a:ext cx="1220685" cy="1220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Bildobjekt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95242" y="3528631"/>
            <a:ext cx="1220687" cy="122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Bildobjekt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0782" y="3526690"/>
            <a:ext cx="1220687" cy="122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Bildobjekt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13989" y="3528631"/>
            <a:ext cx="1220687" cy="122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Bildobjekt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6406" y="4879894"/>
            <a:ext cx="1220687" cy="1220687"/>
          </a:xfrm>
          <a:prstGeom prst="rect">
            <a:avLst/>
          </a:prstGeom>
        </p:spPr>
      </p:pic>
      <p:pic>
        <p:nvPicPr>
          <p:cNvPr id="21" name="Bildobjekt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29612" y="4879892"/>
            <a:ext cx="1220688" cy="1220688"/>
          </a:xfrm>
          <a:prstGeom prst="rect">
            <a:avLst/>
          </a:prstGeom>
        </p:spPr>
      </p:pic>
      <p:pic>
        <p:nvPicPr>
          <p:cNvPr id="22" name="Bildobjekt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91361" y="4879892"/>
            <a:ext cx="1220688" cy="1220688"/>
          </a:xfrm>
          <a:prstGeom prst="rect">
            <a:avLst/>
          </a:prstGeom>
        </p:spPr>
      </p:pic>
      <p:pic>
        <p:nvPicPr>
          <p:cNvPr id="23" name="Bildobjekt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60781" y="4879889"/>
            <a:ext cx="1220691" cy="1220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Bildobjekt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13981" y="4879893"/>
            <a:ext cx="1220688" cy="1220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Bildobjekt 1"/>
          <p:cNvPicPr>
            <a:picLocks noChangeAspect="1"/>
          </p:cNvPicPr>
          <p:nvPr/>
        </p:nvPicPr>
        <p:blipFill rotWithShape="1">
          <a:blip r:embed="rId20" cstate="print">
            <a:extLst>
              <a:ext uri="{28A0092B-C50C-407E-A947-70E740481C1C}">
                <a14:useLocalDpi xmlns:a14="http://schemas.microsoft.com/office/drawing/2010/main" val="0"/>
              </a:ext>
            </a:extLst>
          </a:blip>
          <a:srcRect r="42448" b="66196"/>
          <a:stretch/>
        </p:blipFill>
        <p:spPr>
          <a:xfrm>
            <a:off x="7682335" y="3805061"/>
            <a:ext cx="4509667" cy="3052940"/>
          </a:xfrm>
          <a:prstGeom prst="rect">
            <a:avLst/>
          </a:prstGeom>
        </p:spPr>
      </p:pic>
      <p:pic>
        <p:nvPicPr>
          <p:cNvPr id="18" name="Bildobjekt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71027" y="3528631"/>
            <a:ext cx="1220687" cy="1220687"/>
          </a:xfrm>
          <a:prstGeom prst="rect">
            <a:avLst/>
          </a:prstGeom>
        </p:spPr>
      </p:pic>
      <p:sp>
        <p:nvSpPr>
          <p:cNvPr id="25" name="textruta 24"/>
          <p:cNvSpPr txBox="1"/>
          <p:nvPr/>
        </p:nvSpPr>
        <p:spPr>
          <a:xfrm>
            <a:off x="645636" y="267037"/>
            <a:ext cx="4953000" cy="338554"/>
          </a:xfrm>
          <a:prstGeom prst="rect">
            <a:avLst/>
          </a:prstGeom>
          <a:noFill/>
        </p:spPr>
        <p:txBody>
          <a:bodyPr wrap="square" rtlCol="0">
            <a:spAutoFit/>
          </a:bodyPr>
          <a:lstStyle/>
          <a:p>
            <a:r>
              <a:rPr lang="sv-SE" sz="1600" b="1" spc="400" dirty="0">
                <a:solidFill>
                  <a:prstClr val="white"/>
                </a:solidFill>
              </a:rPr>
              <a:t>HÅLLBAR UTVECKLING I VÄSTERÅS</a:t>
            </a:r>
          </a:p>
        </p:txBody>
      </p:sp>
    </p:spTree>
    <p:extLst>
      <p:ext uri="{BB962C8B-B14F-4D97-AF65-F5344CB8AC3E}">
        <p14:creationId xmlns:p14="http://schemas.microsoft.com/office/powerpoint/2010/main" val="285897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a:blip r:embed="rId3"/>
          <a:stretch>
            <a:fillRect/>
          </a:stretch>
        </p:blipFill>
        <p:spPr>
          <a:xfrm>
            <a:off x="227593" y="25648"/>
            <a:ext cx="11964407" cy="6832352"/>
          </a:xfrm>
          <a:prstGeom prst="rect">
            <a:avLst/>
          </a:prstGeom>
        </p:spPr>
      </p:pic>
      <p:sp>
        <p:nvSpPr>
          <p:cNvPr id="26" name="textruta 25"/>
          <p:cNvSpPr txBox="1"/>
          <p:nvPr/>
        </p:nvSpPr>
        <p:spPr>
          <a:xfrm>
            <a:off x="6800416" y="6086343"/>
            <a:ext cx="1749781" cy="192360"/>
          </a:xfrm>
          <a:prstGeom prst="rect">
            <a:avLst/>
          </a:prstGeom>
          <a:noFill/>
        </p:spPr>
        <p:txBody>
          <a:bodyPr wrap="square" lIns="0" tIns="0" rIns="0" bIns="0" rtlCol="0">
            <a:spAutoFit/>
          </a:bodyPr>
          <a:lstStyle/>
          <a:p>
            <a:pPr algn="ctr">
              <a:lnSpc>
                <a:spcPts val="1467"/>
              </a:lnSpc>
            </a:pPr>
            <a:r>
              <a:rPr lang="sv-SE" sz="1333" kern="1000" cap="all" spc="133" dirty="0">
                <a:solidFill>
                  <a:schemeClr val="bg1"/>
                </a:solidFill>
                <a:latin typeface="Calibri Light"/>
                <a:cs typeface="Calibri Light"/>
              </a:rPr>
              <a:t>framtidstro</a:t>
            </a:r>
          </a:p>
        </p:txBody>
      </p:sp>
      <p:sp>
        <p:nvSpPr>
          <p:cNvPr id="27" name="textruta 26"/>
          <p:cNvSpPr txBox="1"/>
          <p:nvPr/>
        </p:nvSpPr>
        <p:spPr>
          <a:xfrm>
            <a:off x="876989" y="6076688"/>
            <a:ext cx="2359375" cy="192360"/>
          </a:xfrm>
          <a:prstGeom prst="rect">
            <a:avLst/>
          </a:prstGeom>
          <a:noFill/>
        </p:spPr>
        <p:txBody>
          <a:bodyPr wrap="square" lIns="0" tIns="0" rIns="0" bIns="0" rtlCol="0">
            <a:spAutoFit/>
          </a:bodyPr>
          <a:lstStyle/>
          <a:p>
            <a:pPr algn="ctr">
              <a:lnSpc>
                <a:spcPts val="1467"/>
              </a:lnSpc>
            </a:pPr>
            <a:r>
              <a:rPr lang="sv-SE" sz="1333" kern="1000" cap="all" spc="133" dirty="0">
                <a:solidFill>
                  <a:schemeClr val="bg1"/>
                </a:solidFill>
                <a:latin typeface="Calibri Light"/>
                <a:cs typeface="Calibri Light"/>
              </a:rPr>
              <a:t>Jämlika förutsättningar</a:t>
            </a:r>
          </a:p>
        </p:txBody>
      </p:sp>
      <p:sp>
        <p:nvSpPr>
          <p:cNvPr id="28" name="textruta 27"/>
          <p:cNvSpPr txBox="1"/>
          <p:nvPr/>
        </p:nvSpPr>
        <p:spPr>
          <a:xfrm>
            <a:off x="3529935" y="6086343"/>
            <a:ext cx="2269067" cy="192360"/>
          </a:xfrm>
          <a:prstGeom prst="rect">
            <a:avLst/>
          </a:prstGeom>
          <a:noFill/>
        </p:spPr>
        <p:txBody>
          <a:bodyPr wrap="square" lIns="0" tIns="0" rIns="0" bIns="0" rtlCol="0">
            <a:spAutoFit/>
          </a:bodyPr>
          <a:lstStyle/>
          <a:p>
            <a:pPr algn="ctr">
              <a:lnSpc>
                <a:spcPts val="1467"/>
              </a:lnSpc>
            </a:pPr>
            <a:r>
              <a:rPr lang="sv-SE" sz="1333" kern="1000" cap="all" spc="133" dirty="0">
                <a:solidFill>
                  <a:schemeClr val="bg1"/>
                </a:solidFill>
                <a:latin typeface="Calibri Light"/>
                <a:cs typeface="Calibri Light"/>
              </a:rPr>
              <a:t>Tillit</a:t>
            </a:r>
          </a:p>
        </p:txBody>
      </p:sp>
      <p:pic>
        <p:nvPicPr>
          <p:cNvPr id="4" name="Bildobjekt 3"/>
          <p:cNvPicPr>
            <a:picLocks noChangeAspect="1"/>
          </p:cNvPicPr>
          <p:nvPr/>
        </p:nvPicPr>
        <p:blipFill>
          <a:blip r:embed="rId4"/>
          <a:stretch>
            <a:fillRect/>
          </a:stretch>
        </p:blipFill>
        <p:spPr>
          <a:xfrm>
            <a:off x="3998906" y="4742877"/>
            <a:ext cx="1331127" cy="1173907"/>
          </a:xfrm>
          <a:prstGeom prst="rect">
            <a:avLst/>
          </a:prstGeom>
        </p:spPr>
      </p:pic>
      <p:pic>
        <p:nvPicPr>
          <p:cNvPr id="5" name="Bildobjekt 4"/>
          <p:cNvPicPr>
            <a:picLocks noChangeAspect="1"/>
          </p:cNvPicPr>
          <p:nvPr/>
        </p:nvPicPr>
        <p:blipFill>
          <a:blip r:embed="rId5"/>
          <a:stretch>
            <a:fillRect/>
          </a:stretch>
        </p:blipFill>
        <p:spPr>
          <a:xfrm>
            <a:off x="1417316" y="4659027"/>
            <a:ext cx="1278720" cy="1257757"/>
          </a:xfrm>
          <a:prstGeom prst="rect">
            <a:avLst/>
          </a:prstGeom>
        </p:spPr>
      </p:pic>
      <p:pic>
        <p:nvPicPr>
          <p:cNvPr id="6" name="Bildobjekt 5"/>
          <p:cNvPicPr>
            <a:picLocks noChangeAspect="1"/>
          </p:cNvPicPr>
          <p:nvPr/>
        </p:nvPicPr>
        <p:blipFill>
          <a:blip r:embed="rId6"/>
          <a:stretch>
            <a:fillRect/>
          </a:stretch>
        </p:blipFill>
        <p:spPr>
          <a:xfrm>
            <a:off x="6648901" y="4659026"/>
            <a:ext cx="2052815" cy="1151580"/>
          </a:xfrm>
          <a:prstGeom prst="rect">
            <a:avLst/>
          </a:prstGeom>
        </p:spPr>
      </p:pic>
      <p:sp>
        <p:nvSpPr>
          <p:cNvPr id="2" name="textruta 1"/>
          <p:cNvSpPr txBox="1"/>
          <p:nvPr/>
        </p:nvSpPr>
        <p:spPr>
          <a:xfrm>
            <a:off x="552901" y="952573"/>
            <a:ext cx="12191999" cy="3211007"/>
          </a:xfrm>
          <a:prstGeom prst="rect">
            <a:avLst/>
          </a:prstGeom>
          <a:noFill/>
        </p:spPr>
        <p:txBody>
          <a:bodyPr wrap="square" rtlCol="0">
            <a:spAutoFit/>
          </a:bodyPr>
          <a:lstStyle/>
          <a:p>
            <a:endParaRPr lang="sv-SE" sz="3200" b="1" kern="1000" cap="all" spc="133" dirty="0">
              <a:solidFill>
                <a:schemeClr val="bg1"/>
              </a:solidFill>
              <a:latin typeface="Calibri Light"/>
              <a:cs typeface="Calibri Light"/>
            </a:endParaRPr>
          </a:p>
          <a:p>
            <a:r>
              <a:rPr lang="sv-SE" sz="4533" cap="all" spc="227" dirty="0">
                <a:solidFill>
                  <a:prstClr val="white"/>
                </a:solidFill>
                <a:latin typeface="Calibri Light"/>
                <a:cs typeface="Calibri Light"/>
              </a:rPr>
              <a:t>Program för social hållbarhet </a:t>
            </a:r>
          </a:p>
          <a:p>
            <a:r>
              <a:rPr lang="sv-SE" sz="4533" cap="all" spc="227" dirty="0">
                <a:solidFill>
                  <a:prstClr val="white"/>
                </a:solidFill>
                <a:latin typeface="Calibri Light"/>
                <a:cs typeface="Calibri Light"/>
              </a:rPr>
              <a:t>september 2018</a:t>
            </a:r>
          </a:p>
          <a:p>
            <a:endParaRPr lang="sv-SE" sz="3200" b="1" kern="1000" cap="all" spc="133" dirty="0">
              <a:solidFill>
                <a:schemeClr val="bg1"/>
              </a:solidFill>
              <a:latin typeface="Calibri Light"/>
              <a:cs typeface="Calibri Light"/>
            </a:endParaRPr>
          </a:p>
          <a:p>
            <a:pPr marL="380990" indent="-380990">
              <a:buFont typeface="Arial"/>
              <a:buChar char="•"/>
            </a:pPr>
            <a:r>
              <a:rPr lang="sv-SE" sz="2400" kern="1800" spc="-53" dirty="0">
                <a:solidFill>
                  <a:schemeClr val="bg1"/>
                </a:solidFill>
                <a:latin typeface="Calibri Light"/>
                <a:cs typeface="Calibri Light"/>
              </a:rPr>
              <a:t>Goda livsvillkor utifrån individens förutsättningar och behov</a:t>
            </a:r>
          </a:p>
          <a:p>
            <a:pPr marL="380990" indent="-380990">
              <a:buFont typeface="Arial"/>
              <a:buChar char="•"/>
            </a:pPr>
            <a:r>
              <a:rPr lang="sv-SE" sz="2400" kern="1800" spc="-53" dirty="0">
                <a:solidFill>
                  <a:schemeClr val="bg1"/>
                </a:solidFill>
                <a:latin typeface="Calibri Light"/>
                <a:cs typeface="Calibri Light"/>
              </a:rPr>
              <a:t>Demokrati, delaktighet och medskapande för ett socialt hållbart samhälle</a:t>
            </a:r>
          </a:p>
        </p:txBody>
      </p:sp>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03491" y="5888138"/>
            <a:ext cx="560916" cy="77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a:extLst>
              <a:ext uri="{FF2B5EF4-FFF2-40B4-BE49-F238E27FC236}">
                <a16:creationId xmlns:a16="http://schemas.microsoft.com/office/drawing/2014/main" id="{F2350BFD-39EB-4020-855B-693D3726C5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901" y="666196"/>
            <a:ext cx="1069359" cy="550040"/>
          </a:xfrm>
          <a:prstGeom prst="rect">
            <a:avLst/>
          </a:prstGeom>
        </p:spPr>
      </p:pic>
    </p:spTree>
    <p:extLst>
      <p:ext uri="{BB962C8B-B14F-4D97-AF65-F5344CB8AC3E}">
        <p14:creationId xmlns:p14="http://schemas.microsoft.com/office/powerpoint/2010/main" val="65575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vatten, utomhus, natur, solnedgång&#10;&#10;Automatiskt genererad beskrivning">
            <a:extLst>
              <a:ext uri="{FF2B5EF4-FFF2-40B4-BE49-F238E27FC236}">
                <a16:creationId xmlns:a16="http://schemas.microsoft.com/office/drawing/2014/main" id="{10BB1523-104D-432F-83CF-DDF49ECD5E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21" t="37843" r="11111"/>
          <a:stretch/>
        </p:blipFill>
        <p:spPr>
          <a:xfrm>
            <a:off x="367071" y="0"/>
            <a:ext cx="11824928" cy="6858000"/>
          </a:xfrm>
          <a:prstGeom prst="rect">
            <a:avLst/>
          </a:prstGeom>
        </p:spPr>
      </p:pic>
      <p:sp>
        <p:nvSpPr>
          <p:cNvPr id="34" name="Rektangel 33"/>
          <p:cNvSpPr/>
          <p:nvPr/>
        </p:nvSpPr>
        <p:spPr>
          <a:xfrm>
            <a:off x="355484" y="-7984"/>
            <a:ext cx="11824928" cy="6857999"/>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prstClr val="white"/>
              </a:solidFill>
              <a:latin typeface="Calibri" panose="020F0502020204030204"/>
            </a:endParaRPr>
          </a:p>
        </p:txBody>
      </p:sp>
      <p:grpSp>
        <p:nvGrpSpPr>
          <p:cNvPr id="83" name="Grupp 82">
            <a:extLst>
              <a:ext uri="{FF2B5EF4-FFF2-40B4-BE49-F238E27FC236}">
                <a16:creationId xmlns:a16="http://schemas.microsoft.com/office/drawing/2014/main" id="{C9F0E729-E5AC-46AE-A497-BC1765298329}"/>
              </a:ext>
            </a:extLst>
          </p:cNvPr>
          <p:cNvGrpSpPr/>
          <p:nvPr/>
        </p:nvGrpSpPr>
        <p:grpSpPr>
          <a:xfrm>
            <a:off x="2606557" y="428179"/>
            <a:ext cx="8007537" cy="4185120"/>
            <a:chOff x="1954917" y="321134"/>
            <a:chExt cx="6005653" cy="3138840"/>
          </a:xfrm>
        </p:grpSpPr>
        <p:grpSp>
          <p:nvGrpSpPr>
            <p:cNvPr id="62" name="Grupp 61">
              <a:extLst>
                <a:ext uri="{FF2B5EF4-FFF2-40B4-BE49-F238E27FC236}">
                  <a16:creationId xmlns:a16="http://schemas.microsoft.com/office/drawing/2014/main" id="{F3B3CDAC-003C-4C11-84A2-DFBAC470007E}"/>
                </a:ext>
              </a:extLst>
            </p:cNvPr>
            <p:cNvGrpSpPr/>
            <p:nvPr/>
          </p:nvGrpSpPr>
          <p:grpSpPr>
            <a:xfrm>
              <a:off x="2396181" y="321134"/>
              <a:ext cx="4325330" cy="1815762"/>
              <a:chOff x="2432977" y="167849"/>
              <a:chExt cx="4325330" cy="1715263"/>
            </a:xfrm>
          </p:grpSpPr>
          <p:grpSp>
            <p:nvGrpSpPr>
              <p:cNvPr id="33" name="Grupp 32">
                <a:extLst>
                  <a:ext uri="{FF2B5EF4-FFF2-40B4-BE49-F238E27FC236}">
                    <a16:creationId xmlns:a16="http://schemas.microsoft.com/office/drawing/2014/main" id="{62A35259-6C80-4835-B7BC-7C86D417035E}"/>
                  </a:ext>
                </a:extLst>
              </p:cNvPr>
              <p:cNvGrpSpPr/>
              <p:nvPr/>
            </p:nvGrpSpPr>
            <p:grpSpPr>
              <a:xfrm>
                <a:off x="2432977" y="167849"/>
                <a:ext cx="4325330" cy="851972"/>
                <a:chOff x="2432977" y="167849"/>
                <a:chExt cx="4325330" cy="851972"/>
              </a:xfrm>
              <a:solidFill>
                <a:srgbClr val="FAE896"/>
              </a:solidFill>
            </p:grpSpPr>
            <p:sp>
              <p:nvSpPr>
                <p:cNvPr id="16" name="Ellips 15">
                  <a:extLst>
                    <a:ext uri="{FF2B5EF4-FFF2-40B4-BE49-F238E27FC236}">
                      <a16:creationId xmlns:a16="http://schemas.microsoft.com/office/drawing/2014/main" id="{12526846-B502-47E3-9EC4-9E3EAD628F8F}"/>
                    </a:ext>
                  </a:extLst>
                </p:cNvPr>
                <p:cNvSpPr/>
                <p:nvPr/>
              </p:nvSpPr>
              <p:spPr>
                <a:xfrm rot="20464449">
                  <a:off x="2432977" y="556254"/>
                  <a:ext cx="877411" cy="415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prstClr val="white"/>
                    </a:solidFill>
                    <a:latin typeface="Calibri" panose="020F0502020204030204"/>
                  </a:endParaRPr>
                </a:p>
              </p:txBody>
            </p:sp>
            <p:sp>
              <p:nvSpPr>
                <p:cNvPr id="45" name="Ellips 44">
                  <a:extLst>
                    <a:ext uri="{FF2B5EF4-FFF2-40B4-BE49-F238E27FC236}">
                      <a16:creationId xmlns:a16="http://schemas.microsoft.com/office/drawing/2014/main" id="{3B3F7DA4-FA02-4863-9333-BC5433A5A57A}"/>
                    </a:ext>
                  </a:extLst>
                </p:cNvPr>
                <p:cNvSpPr/>
                <p:nvPr/>
              </p:nvSpPr>
              <p:spPr>
                <a:xfrm rot="20838243">
                  <a:off x="3049480" y="259043"/>
                  <a:ext cx="1161936" cy="571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prstClr val="white"/>
                    </a:solidFill>
                    <a:latin typeface="Calibri" panose="020F0502020204030204"/>
                  </a:endParaRPr>
                </a:p>
              </p:txBody>
            </p:sp>
            <p:sp>
              <p:nvSpPr>
                <p:cNvPr id="46" name="Ellips 45">
                  <a:extLst>
                    <a:ext uri="{FF2B5EF4-FFF2-40B4-BE49-F238E27FC236}">
                      <a16:creationId xmlns:a16="http://schemas.microsoft.com/office/drawing/2014/main" id="{0ABEA23A-21AC-4156-8D1A-C709F72F0CF7}"/>
                    </a:ext>
                  </a:extLst>
                </p:cNvPr>
                <p:cNvSpPr/>
                <p:nvPr/>
              </p:nvSpPr>
              <p:spPr>
                <a:xfrm>
                  <a:off x="3990635" y="167849"/>
                  <a:ext cx="1184761" cy="6300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prstClr val="white"/>
                    </a:solidFill>
                    <a:latin typeface="Calibri" panose="020F0502020204030204"/>
                  </a:endParaRPr>
                </a:p>
              </p:txBody>
            </p:sp>
            <p:grpSp>
              <p:nvGrpSpPr>
                <p:cNvPr id="25" name="Grupp 24">
                  <a:extLst>
                    <a:ext uri="{FF2B5EF4-FFF2-40B4-BE49-F238E27FC236}">
                      <a16:creationId xmlns:a16="http://schemas.microsoft.com/office/drawing/2014/main" id="{F704D0B2-7A84-4144-A30C-523AE73CB90D}"/>
                    </a:ext>
                  </a:extLst>
                </p:cNvPr>
                <p:cNvGrpSpPr/>
                <p:nvPr/>
              </p:nvGrpSpPr>
              <p:grpSpPr>
                <a:xfrm flipH="1">
                  <a:off x="4979868" y="269936"/>
                  <a:ext cx="1778439" cy="712530"/>
                  <a:chOff x="2585377" y="411443"/>
                  <a:chExt cx="1778439" cy="712530"/>
                </a:xfrm>
                <a:grpFill/>
              </p:grpSpPr>
              <p:sp>
                <p:nvSpPr>
                  <p:cNvPr id="49" name="Ellips 48">
                    <a:extLst>
                      <a:ext uri="{FF2B5EF4-FFF2-40B4-BE49-F238E27FC236}">
                        <a16:creationId xmlns:a16="http://schemas.microsoft.com/office/drawing/2014/main" id="{1C271455-5903-4366-BB79-450EC027E48C}"/>
                      </a:ext>
                    </a:extLst>
                  </p:cNvPr>
                  <p:cNvSpPr/>
                  <p:nvPr/>
                </p:nvSpPr>
                <p:spPr>
                  <a:xfrm rot="20464449">
                    <a:off x="2585377" y="708654"/>
                    <a:ext cx="877411" cy="415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prstClr val="white"/>
                      </a:solidFill>
                      <a:latin typeface="Calibri" panose="020F0502020204030204"/>
                    </a:endParaRPr>
                  </a:p>
                </p:txBody>
              </p:sp>
              <p:sp>
                <p:nvSpPr>
                  <p:cNvPr id="50" name="Ellips 49">
                    <a:extLst>
                      <a:ext uri="{FF2B5EF4-FFF2-40B4-BE49-F238E27FC236}">
                        <a16:creationId xmlns:a16="http://schemas.microsoft.com/office/drawing/2014/main" id="{E41D5309-F240-46C0-AEB4-FA7870C2BBBD}"/>
                      </a:ext>
                    </a:extLst>
                  </p:cNvPr>
                  <p:cNvSpPr/>
                  <p:nvPr/>
                </p:nvSpPr>
                <p:spPr>
                  <a:xfrm rot="20838243">
                    <a:off x="3201880" y="411443"/>
                    <a:ext cx="1161936" cy="571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prstClr val="white"/>
                      </a:solidFill>
                      <a:latin typeface="Calibri" panose="020F0502020204030204"/>
                    </a:endParaRPr>
                  </a:p>
                </p:txBody>
              </p:sp>
            </p:grpSp>
            <p:sp>
              <p:nvSpPr>
                <p:cNvPr id="32" name="Rektangel: rundade hörn 31">
                  <a:extLst>
                    <a:ext uri="{FF2B5EF4-FFF2-40B4-BE49-F238E27FC236}">
                      <a16:creationId xmlns:a16="http://schemas.microsoft.com/office/drawing/2014/main" id="{0E04F6EC-7957-4335-AE4B-28C859E6CFE4}"/>
                    </a:ext>
                  </a:extLst>
                </p:cNvPr>
                <p:cNvSpPr/>
                <p:nvPr/>
              </p:nvSpPr>
              <p:spPr>
                <a:xfrm>
                  <a:off x="2569736" y="636085"/>
                  <a:ext cx="4009036" cy="383736"/>
                </a:xfrm>
                <a:custGeom>
                  <a:avLst/>
                  <a:gdLst>
                    <a:gd name="connsiteX0" fmla="*/ 0 w 4071482"/>
                    <a:gd name="connsiteY0" fmla="*/ 73376 h 440250"/>
                    <a:gd name="connsiteX1" fmla="*/ 73376 w 4071482"/>
                    <a:gd name="connsiteY1" fmla="*/ 0 h 440250"/>
                    <a:gd name="connsiteX2" fmla="*/ 3998106 w 4071482"/>
                    <a:gd name="connsiteY2" fmla="*/ 0 h 440250"/>
                    <a:gd name="connsiteX3" fmla="*/ 4071482 w 4071482"/>
                    <a:gd name="connsiteY3" fmla="*/ 73376 h 440250"/>
                    <a:gd name="connsiteX4" fmla="*/ 4071482 w 4071482"/>
                    <a:gd name="connsiteY4" fmla="*/ 366874 h 440250"/>
                    <a:gd name="connsiteX5" fmla="*/ 3998106 w 4071482"/>
                    <a:gd name="connsiteY5" fmla="*/ 440250 h 440250"/>
                    <a:gd name="connsiteX6" fmla="*/ 73376 w 4071482"/>
                    <a:gd name="connsiteY6" fmla="*/ 440250 h 440250"/>
                    <a:gd name="connsiteX7" fmla="*/ 0 w 4071482"/>
                    <a:gd name="connsiteY7" fmla="*/ 366874 h 440250"/>
                    <a:gd name="connsiteX8" fmla="*/ 0 w 4071482"/>
                    <a:gd name="connsiteY8" fmla="*/ 73376 h 440250"/>
                    <a:gd name="connsiteX0" fmla="*/ 0 w 4071482"/>
                    <a:gd name="connsiteY0" fmla="*/ 73376 h 440250"/>
                    <a:gd name="connsiteX1" fmla="*/ 73376 w 4071482"/>
                    <a:gd name="connsiteY1" fmla="*/ 0 h 440250"/>
                    <a:gd name="connsiteX2" fmla="*/ 3998106 w 4071482"/>
                    <a:gd name="connsiteY2" fmla="*/ 0 h 440250"/>
                    <a:gd name="connsiteX3" fmla="*/ 4071482 w 4071482"/>
                    <a:gd name="connsiteY3" fmla="*/ 73376 h 440250"/>
                    <a:gd name="connsiteX4" fmla="*/ 4071482 w 4071482"/>
                    <a:gd name="connsiteY4" fmla="*/ 366874 h 440250"/>
                    <a:gd name="connsiteX5" fmla="*/ 3998106 w 4071482"/>
                    <a:gd name="connsiteY5" fmla="*/ 440250 h 440250"/>
                    <a:gd name="connsiteX6" fmla="*/ 1523035 w 4071482"/>
                    <a:gd name="connsiteY6" fmla="*/ 257370 h 440250"/>
                    <a:gd name="connsiteX7" fmla="*/ 0 w 4071482"/>
                    <a:gd name="connsiteY7" fmla="*/ 366874 h 440250"/>
                    <a:gd name="connsiteX8" fmla="*/ 0 w 4071482"/>
                    <a:gd name="connsiteY8" fmla="*/ 73376 h 440250"/>
                    <a:gd name="connsiteX0" fmla="*/ 0 w 4071482"/>
                    <a:gd name="connsiteY0" fmla="*/ 73376 h 373819"/>
                    <a:gd name="connsiteX1" fmla="*/ 73376 w 4071482"/>
                    <a:gd name="connsiteY1" fmla="*/ 0 h 373819"/>
                    <a:gd name="connsiteX2" fmla="*/ 3998106 w 4071482"/>
                    <a:gd name="connsiteY2" fmla="*/ 0 h 373819"/>
                    <a:gd name="connsiteX3" fmla="*/ 4071482 w 4071482"/>
                    <a:gd name="connsiteY3" fmla="*/ 73376 h 373819"/>
                    <a:gd name="connsiteX4" fmla="*/ 4071482 w 4071482"/>
                    <a:gd name="connsiteY4" fmla="*/ 366874 h 373819"/>
                    <a:gd name="connsiteX5" fmla="*/ 2753630 w 4071482"/>
                    <a:gd name="connsiteY5" fmla="*/ 239528 h 373819"/>
                    <a:gd name="connsiteX6" fmla="*/ 1523035 w 4071482"/>
                    <a:gd name="connsiteY6" fmla="*/ 257370 h 373819"/>
                    <a:gd name="connsiteX7" fmla="*/ 0 w 4071482"/>
                    <a:gd name="connsiteY7" fmla="*/ 366874 h 373819"/>
                    <a:gd name="connsiteX8" fmla="*/ 0 w 4071482"/>
                    <a:gd name="connsiteY8" fmla="*/ 73376 h 373819"/>
                    <a:gd name="connsiteX0" fmla="*/ 0 w 4071482"/>
                    <a:gd name="connsiteY0" fmla="*/ 73376 h 373185"/>
                    <a:gd name="connsiteX1" fmla="*/ 73376 w 4071482"/>
                    <a:gd name="connsiteY1" fmla="*/ 0 h 373185"/>
                    <a:gd name="connsiteX2" fmla="*/ 3998106 w 4071482"/>
                    <a:gd name="connsiteY2" fmla="*/ 0 h 373185"/>
                    <a:gd name="connsiteX3" fmla="*/ 4071482 w 4071482"/>
                    <a:gd name="connsiteY3" fmla="*/ 73376 h 373185"/>
                    <a:gd name="connsiteX4" fmla="*/ 4071482 w 4071482"/>
                    <a:gd name="connsiteY4" fmla="*/ 366874 h 373185"/>
                    <a:gd name="connsiteX5" fmla="*/ 2753630 w 4071482"/>
                    <a:gd name="connsiteY5" fmla="*/ 239528 h 373185"/>
                    <a:gd name="connsiteX6" fmla="*/ 2290238 w 4071482"/>
                    <a:gd name="connsiteY6" fmla="*/ 203844 h 373185"/>
                    <a:gd name="connsiteX7" fmla="*/ 0 w 4071482"/>
                    <a:gd name="connsiteY7" fmla="*/ 366874 h 373185"/>
                    <a:gd name="connsiteX8" fmla="*/ 0 w 4071482"/>
                    <a:gd name="connsiteY8" fmla="*/ 73376 h 373185"/>
                    <a:gd name="connsiteX0" fmla="*/ 0 w 4071482"/>
                    <a:gd name="connsiteY0" fmla="*/ 73376 h 375564"/>
                    <a:gd name="connsiteX1" fmla="*/ 73376 w 4071482"/>
                    <a:gd name="connsiteY1" fmla="*/ 0 h 375564"/>
                    <a:gd name="connsiteX2" fmla="*/ 3998106 w 4071482"/>
                    <a:gd name="connsiteY2" fmla="*/ 0 h 375564"/>
                    <a:gd name="connsiteX3" fmla="*/ 4071482 w 4071482"/>
                    <a:gd name="connsiteY3" fmla="*/ 73376 h 375564"/>
                    <a:gd name="connsiteX4" fmla="*/ 4071482 w 4071482"/>
                    <a:gd name="connsiteY4" fmla="*/ 366874 h 375564"/>
                    <a:gd name="connsiteX5" fmla="*/ 2753630 w 4071482"/>
                    <a:gd name="connsiteY5" fmla="*/ 239528 h 375564"/>
                    <a:gd name="connsiteX6" fmla="*/ 1099288 w 4071482"/>
                    <a:gd name="connsiteY6" fmla="*/ 293054 h 375564"/>
                    <a:gd name="connsiteX7" fmla="*/ 0 w 4071482"/>
                    <a:gd name="connsiteY7" fmla="*/ 366874 h 375564"/>
                    <a:gd name="connsiteX8" fmla="*/ 0 w 4071482"/>
                    <a:gd name="connsiteY8" fmla="*/ 73376 h 375564"/>
                    <a:gd name="connsiteX0" fmla="*/ 0 w 4071482"/>
                    <a:gd name="connsiteY0" fmla="*/ 73376 h 375564"/>
                    <a:gd name="connsiteX1" fmla="*/ 73376 w 4071482"/>
                    <a:gd name="connsiteY1" fmla="*/ 0 h 375564"/>
                    <a:gd name="connsiteX2" fmla="*/ 3998106 w 4071482"/>
                    <a:gd name="connsiteY2" fmla="*/ 0 h 375564"/>
                    <a:gd name="connsiteX3" fmla="*/ 4071482 w 4071482"/>
                    <a:gd name="connsiteY3" fmla="*/ 73376 h 375564"/>
                    <a:gd name="connsiteX4" fmla="*/ 4071482 w 4071482"/>
                    <a:gd name="connsiteY4" fmla="*/ 366874 h 375564"/>
                    <a:gd name="connsiteX5" fmla="*/ 2753630 w 4071482"/>
                    <a:gd name="connsiteY5" fmla="*/ 239528 h 375564"/>
                    <a:gd name="connsiteX6" fmla="*/ 1099288 w 4071482"/>
                    <a:gd name="connsiteY6" fmla="*/ 293054 h 375564"/>
                    <a:gd name="connsiteX7" fmla="*/ 0 w 4071482"/>
                    <a:gd name="connsiteY7" fmla="*/ 366874 h 375564"/>
                    <a:gd name="connsiteX8" fmla="*/ 0 w 4071482"/>
                    <a:gd name="connsiteY8" fmla="*/ 73376 h 375564"/>
                    <a:gd name="connsiteX0" fmla="*/ 0 w 4071482"/>
                    <a:gd name="connsiteY0" fmla="*/ 73376 h 376468"/>
                    <a:gd name="connsiteX1" fmla="*/ 73376 w 4071482"/>
                    <a:gd name="connsiteY1" fmla="*/ 0 h 376468"/>
                    <a:gd name="connsiteX2" fmla="*/ 3998106 w 4071482"/>
                    <a:gd name="connsiteY2" fmla="*/ 0 h 376468"/>
                    <a:gd name="connsiteX3" fmla="*/ 4071482 w 4071482"/>
                    <a:gd name="connsiteY3" fmla="*/ 73376 h 376468"/>
                    <a:gd name="connsiteX4" fmla="*/ 4071482 w 4071482"/>
                    <a:gd name="connsiteY4" fmla="*/ 366874 h 376468"/>
                    <a:gd name="connsiteX5" fmla="*/ 3226442 w 4071482"/>
                    <a:gd name="connsiteY5" fmla="*/ 306436 h 376468"/>
                    <a:gd name="connsiteX6" fmla="*/ 1099288 w 4071482"/>
                    <a:gd name="connsiteY6" fmla="*/ 293054 h 376468"/>
                    <a:gd name="connsiteX7" fmla="*/ 0 w 4071482"/>
                    <a:gd name="connsiteY7" fmla="*/ 366874 h 376468"/>
                    <a:gd name="connsiteX8" fmla="*/ 0 w 4071482"/>
                    <a:gd name="connsiteY8" fmla="*/ 73376 h 376468"/>
                    <a:gd name="connsiteX0" fmla="*/ 0 w 4071482"/>
                    <a:gd name="connsiteY0" fmla="*/ 73376 h 422884"/>
                    <a:gd name="connsiteX1" fmla="*/ 73376 w 4071482"/>
                    <a:gd name="connsiteY1" fmla="*/ 0 h 422884"/>
                    <a:gd name="connsiteX2" fmla="*/ 3998106 w 4071482"/>
                    <a:gd name="connsiteY2" fmla="*/ 0 h 422884"/>
                    <a:gd name="connsiteX3" fmla="*/ 4071482 w 4071482"/>
                    <a:gd name="connsiteY3" fmla="*/ 73376 h 422884"/>
                    <a:gd name="connsiteX4" fmla="*/ 4071482 w 4071482"/>
                    <a:gd name="connsiteY4" fmla="*/ 415939 h 422884"/>
                    <a:gd name="connsiteX5" fmla="*/ 3226442 w 4071482"/>
                    <a:gd name="connsiteY5" fmla="*/ 306436 h 422884"/>
                    <a:gd name="connsiteX6" fmla="*/ 1099288 w 4071482"/>
                    <a:gd name="connsiteY6" fmla="*/ 293054 h 422884"/>
                    <a:gd name="connsiteX7" fmla="*/ 0 w 4071482"/>
                    <a:gd name="connsiteY7" fmla="*/ 366874 h 422884"/>
                    <a:gd name="connsiteX8" fmla="*/ 0 w 4071482"/>
                    <a:gd name="connsiteY8" fmla="*/ 73376 h 422884"/>
                    <a:gd name="connsiteX0" fmla="*/ 0 w 4071482"/>
                    <a:gd name="connsiteY0" fmla="*/ 73376 h 423881"/>
                    <a:gd name="connsiteX1" fmla="*/ 73376 w 4071482"/>
                    <a:gd name="connsiteY1" fmla="*/ 0 h 423881"/>
                    <a:gd name="connsiteX2" fmla="*/ 3998106 w 4071482"/>
                    <a:gd name="connsiteY2" fmla="*/ 0 h 423881"/>
                    <a:gd name="connsiteX3" fmla="*/ 4071482 w 4071482"/>
                    <a:gd name="connsiteY3" fmla="*/ 73376 h 423881"/>
                    <a:gd name="connsiteX4" fmla="*/ 4071482 w 4071482"/>
                    <a:gd name="connsiteY4" fmla="*/ 415939 h 423881"/>
                    <a:gd name="connsiteX5" fmla="*/ 3329033 w 4071482"/>
                    <a:gd name="connsiteY5" fmla="*/ 328738 h 423881"/>
                    <a:gd name="connsiteX6" fmla="*/ 1099288 w 4071482"/>
                    <a:gd name="connsiteY6" fmla="*/ 293054 h 423881"/>
                    <a:gd name="connsiteX7" fmla="*/ 0 w 4071482"/>
                    <a:gd name="connsiteY7" fmla="*/ 366874 h 423881"/>
                    <a:gd name="connsiteX8" fmla="*/ 0 w 4071482"/>
                    <a:gd name="connsiteY8" fmla="*/ 73376 h 423881"/>
                    <a:gd name="connsiteX0" fmla="*/ 0 w 4071482"/>
                    <a:gd name="connsiteY0" fmla="*/ 73376 h 423881"/>
                    <a:gd name="connsiteX1" fmla="*/ 73376 w 4071482"/>
                    <a:gd name="connsiteY1" fmla="*/ 0 h 423881"/>
                    <a:gd name="connsiteX2" fmla="*/ 3998106 w 4071482"/>
                    <a:gd name="connsiteY2" fmla="*/ 0 h 423881"/>
                    <a:gd name="connsiteX3" fmla="*/ 4071482 w 4071482"/>
                    <a:gd name="connsiteY3" fmla="*/ 73376 h 423881"/>
                    <a:gd name="connsiteX4" fmla="*/ 4071482 w 4071482"/>
                    <a:gd name="connsiteY4" fmla="*/ 415939 h 423881"/>
                    <a:gd name="connsiteX5" fmla="*/ 3329033 w 4071482"/>
                    <a:gd name="connsiteY5" fmla="*/ 328738 h 423881"/>
                    <a:gd name="connsiteX6" fmla="*/ 1099288 w 4071482"/>
                    <a:gd name="connsiteY6" fmla="*/ 293054 h 423881"/>
                    <a:gd name="connsiteX7" fmla="*/ 0 w 4071482"/>
                    <a:gd name="connsiteY7" fmla="*/ 366874 h 423881"/>
                    <a:gd name="connsiteX8" fmla="*/ 0 w 4071482"/>
                    <a:gd name="connsiteY8" fmla="*/ 73376 h 423881"/>
                    <a:gd name="connsiteX0" fmla="*/ 0 w 4071482"/>
                    <a:gd name="connsiteY0" fmla="*/ 73376 h 423881"/>
                    <a:gd name="connsiteX1" fmla="*/ 73376 w 4071482"/>
                    <a:gd name="connsiteY1" fmla="*/ 0 h 423881"/>
                    <a:gd name="connsiteX2" fmla="*/ 3998106 w 4071482"/>
                    <a:gd name="connsiteY2" fmla="*/ 0 h 423881"/>
                    <a:gd name="connsiteX3" fmla="*/ 4071482 w 4071482"/>
                    <a:gd name="connsiteY3" fmla="*/ 73376 h 423881"/>
                    <a:gd name="connsiteX4" fmla="*/ 4071482 w 4071482"/>
                    <a:gd name="connsiteY4" fmla="*/ 415939 h 423881"/>
                    <a:gd name="connsiteX5" fmla="*/ 3329033 w 4071482"/>
                    <a:gd name="connsiteY5" fmla="*/ 328738 h 423881"/>
                    <a:gd name="connsiteX6" fmla="*/ 898566 w 4071482"/>
                    <a:gd name="connsiteY6" fmla="*/ 315357 h 423881"/>
                    <a:gd name="connsiteX7" fmla="*/ 0 w 4071482"/>
                    <a:gd name="connsiteY7" fmla="*/ 366874 h 423881"/>
                    <a:gd name="connsiteX8" fmla="*/ 0 w 4071482"/>
                    <a:gd name="connsiteY8" fmla="*/ 73376 h 423881"/>
                    <a:gd name="connsiteX0" fmla="*/ 0 w 4071482"/>
                    <a:gd name="connsiteY0" fmla="*/ 73376 h 423881"/>
                    <a:gd name="connsiteX1" fmla="*/ 73376 w 4071482"/>
                    <a:gd name="connsiteY1" fmla="*/ 0 h 423881"/>
                    <a:gd name="connsiteX2" fmla="*/ 3998106 w 4071482"/>
                    <a:gd name="connsiteY2" fmla="*/ 0 h 423881"/>
                    <a:gd name="connsiteX3" fmla="*/ 4071482 w 4071482"/>
                    <a:gd name="connsiteY3" fmla="*/ 73376 h 423881"/>
                    <a:gd name="connsiteX4" fmla="*/ 4071482 w 4071482"/>
                    <a:gd name="connsiteY4" fmla="*/ 415939 h 423881"/>
                    <a:gd name="connsiteX5" fmla="*/ 3329033 w 4071482"/>
                    <a:gd name="connsiteY5" fmla="*/ 328738 h 423881"/>
                    <a:gd name="connsiteX6" fmla="*/ 898566 w 4071482"/>
                    <a:gd name="connsiteY6" fmla="*/ 315357 h 423881"/>
                    <a:gd name="connsiteX7" fmla="*/ 75828 w 4071482"/>
                    <a:gd name="connsiteY7" fmla="*/ 402558 h 423881"/>
                    <a:gd name="connsiteX8" fmla="*/ 0 w 4071482"/>
                    <a:gd name="connsiteY8" fmla="*/ 73376 h 423881"/>
                    <a:gd name="connsiteX0" fmla="*/ 0 w 4071482"/>
                    <a:gd name="connsiteY0" fmla="*/ 73376 h 423881"/>
                    <a:gd name="connsiteX1" fmla="*/ 73376 w 4071482"/>
                    <a:gd name="connsiteY1" fmla="*/ 0 h 423881"/>
                    <a:gd name="connsiteX2" fmla="*/ 3998106 w 4071482"/>
                    <a:gd name="connsiteY2" fmla="*/ 0 h 423881"/>
                    <a:gd name="connsiteX3" fmla="*/ 4071482 w 4071482"/>
                    <a:gd name="connsiteY3" fmla="*/ 73376 h 423881"/>
                    <a:gd name="connsiteX4" fmla="*/ 4071482 w 4071482"/>
                    <a:gd name="connsiteY4" fmla="*/ 415939 h 423881"/>
                    <a:gd name="connsiteX5" fmla="*/ 3329033 w 4071482"/>
                    <a:gd name="connsiteY5" fmla="*/ 328738 h 423881"/>
                    <a:gd name="connsiteX6" fmla="*/ 898566 w 4071482"/>
                    <a:gd name="connsiteY6" fmla="*/ 315357 h 423881"/>
                    <a:gd name="connsiteX7" fmla="*/ 75828 w 4071482"/>
                    <a:gd name="connsiteY7" fmla="*/ 402558 h 423881"/>
                    <a:gd name="connsiteX8" fmla="*/ 0 w 4071482"/>
                    <a:gd name="connsiteY8" fmla="*/ 73376 h 423881"/>
                    <a:gd name="connsiteX0" fmla="*/ 0 w 4071482"/>
                    <a:gd name="connsiteY0" fmla="*/ 73376 h 423881"/>
                    <a:gd name="connsiteX1" fmla="*/ 73376 w 4071482"/>
                    <a:gd name="connsiteY1" fmla="*/ 0 h 423881"/>
                    <a:gd name="connsiteX2" fmla="*/ 3998106 w 4071482"/>
                    <a:gd name="connsiteY2" fmla="*/ 0 h 423881"/>
                    <a:gd name="connsiteX3" fmla="*/ 4071482 w 4071482"/>
                    <a:gd name="connsiteY3" fmla="*/ 73376 h 423881"/>
                    <a:gd name="connsiteX4" fmla="*/ 4071482 w 4071482"/>
                    <a:gd name="connsiteY4" fmla="*/ 415939 h 423881"/>
                    <a:gd name="connsiteX5" fmla="*/ 3329033 w 4071482"/>
                    <a:gd name="connsiteY5" fmla="*/ 328738 h 423881"/>
                    <a:gd name="connsiteX6" fmla="*/ 898566 w 4071482"/>
                    <a:gd name="connsiteY6" fmla="*/ 315357 h 423881"/>
                    <a:gd name="connsiteX7" fmla="*/ 75828 w 4071482"/>
                    <a:gd name="connsiteY7" fmla="*/ 402558 h 423881"/>
                    <a:gd name="connsiteX8" fmla="*/ 0 w 4071482"/>
                    <a:gd name="connsiteY8" fmla="*/ 73376 h 423881"/>
                    <a:gd name="connsiteX0" fmla="*/ 0 w 4071482"/>
                    <a:gd name="connsiteY0" fmla="*/ 73376 h 423881"/>
                    <a:gd name="connsiteX1" fmla="*/ 73376 w 4071482"/>
                    <a:gd name="connsiteY1" fmla="*/ 0 h 423881"/>
                    <a:gd name="connsiteX2" fmla="*/ 3998106 w 4071482"/>
                    <a:gd name="connsiteY2" fmla="*/ 0 h 423881"/>
                    <a:gd name="connsiteX3" fmla="*/ 4071482 w 4071482"/>
                    <a:gd name="connsiteY3" fmla="*/ 73376 h 423881"/>
                    <a:gd name="connsiteX4" fmla="*/ 4071482 w 4071482"/>
                    <a:gd name="connsiteY4" fmla="*/ 415939 h 423881"/>
                    <a:gd name="connsiteX5" fmla="*/ 3329033 w 4071482"/>
                    <a:gd name="connsiteY5" fmla="*/ 328738 h 423881"/>
                    <a:gd name="connsiteX6" fmla="*/ 898566 w 4071482"/>
                    <a:gd name="connsiteY6" fmla="*/ 315357 h 423881"/>
                    <a:gd name="connsiteX7" fmla="*/ 75828 w 4071482"/>
                    <a:gd name="connsiteY7" fmla="*/ 402558 h 423881"/>
                    <a:gd name="connsiteX8" fmla="*/ 0 w 4071482"/>
                    <a:gd name="connsiteY8" fmla="*/ 73376 h 423881"/>
                    <a:gd name="connsiteX0" fmla="*/ 0 w 4071482"/>
                    <a:gd name="connsiteY0" fmla="*/ 73376 h 423881"/>
                    <a:gd name="connsiteX1" fmla="*/ 73376 w 4071482"/>
                    <a:gd name="connsiteY1" fmla="*/ 0 h 423881"/>
                    <a:gd name="connsiteX2" fmla="*/ 3998106 w 4071482"/>
                    <a:gd name="connsiteY2" fmla="*/ 0 h 423881"/>
                    <a:gd name="connsiteX3" fmla="*/ 4071482 w 4071482"/>
                    <a:gd name="connsiteY3" fmla="*/ 73376 h 423881"/>
                    <a:gd name="connsiteX4" fmla="*/ 4071482 w 4071482"/>
                    <a:gd name="connsiteY4" fmla="*/ 415939 h 423881"/>
                    <a:gd name="connsiteX5" fmla="*/ 3329033 w 4071482"/>
                    <a:gd name="connsiteY5" fmla="*/ 328738 h 423881"/>
                    <a:gd name="connsiteX6" fmla="*/ 898566 w 4071482"/>
                    <a:gd name="connsiteY6" fmla="*/ 315357 h 423881"/>
                    <a:gd name="connsiteX7" fmla="*/ 75828 w 4071482"/>
                    <a:gd name="connsiteY7" fmla="*/ 402558 h 423881"/>
                    <a:gd name="connsiteX8" fmla="*/ 0 w 4071482"/>
                    <a:gd name="connsiteY8" fmla="*/ 73376 h 423881"/>
                    <a:gd name="connsiteX0" fmla="*/ 0 w 4071482"/>
                    <a:gd name="connsiteY0" fmla="*/ 73376 h 423881"/>
                    <a:gd name="connsiteX1" fmla="*/ 73376 w 4071482"/>
                    <a:gd name="connsiteY1" fmla="*/ 0 h 423881"/>
                    <a:gd name="connsiteX2" fmla="*/ 3998106 w 4071482"/>
                    <a:gd name="connsiteY2" fmla="*/ 0 h 423881"/>
                    <a:gd name="connsiteX3" fmla="*/ 4071482 w 4071482"/>
                    <a:gd name="connsiteY3" fmla="*/ 73376 h 423881"/>
                    <a:gd name="connsiteX4" fmla="*/ 4071482 w 4071482"/>
                    <a:gd name="connsiteY4" fmla="*/ 415939 h 423881"/>
                    <a:gd name="connsiteX5" fmla="*/ 3329033 w 4071482"/>
                    <a:gd name="connsiteY5" fmla="*/ 328738 h 423881"/>
                    <a:gd name="connsiteX6" fmla="*/ 898566 w 4071482"/>
                    <a:gd name="connsiteY6" fmla="*/ 315357 h 423881"/>
                    <a:gd name="connsiteX7" fmla="*/ 75828 w 4071482"/>
                    <a:gd name="connsiteY7" fmla="*/ 402558 h 423881"/>
                    <a:gd name="connsiteX8" fmla="*/ 0 w 4071482"/>
                    <a:gd name="connsiteY8" fmla="*/ 73376 h 423881"/>
                    <a:gd name="connsiteX0" fmla="*/ 0 w 4071482"/>
                    <a:gd name="connsiteY0" fmla="*/ 73376 h 423881"/>
                    <a:gd name="connsiteX1" fmla="*/ 73376 w 4071482"/>
                    <a:gd name="connsiteY1" fmla="*/ 0 h 423881"/>
                    <a:gd name="connsiteX2" fmla="*/ 3998106 w 4071482"/>
                    <a:gd name="connsiteY2" fmla="*/ 0 h 423881"/>
                    <a:gd name="connsiteX3" fmla="*/ 4071482 w 4071482"/>
                    <a:gd name="connsiteY3" fmla="*/ 73376 h 423881"/>
                    <a:gd name="connsiteX4" fmla="*/ 4071482 w 4071482"/>
                    <a:gd name="connsiteY4" fmla="*/ 415939 h 423881"/>
                    <a:gd name="connsiteX5" fmla="*/ 3329033 w 4071482"/>
                    <a:gd name="connsiteY5" fmla="*/ 328738 h 423881"/>
                    <a:gd name="connsiteX6" fmla="*/ 898566 w 4071482"/>
                    <a:gd name="connsiteY6" fmla="*/ 315357 h 423881"/>
                    <a:gd name="connsiteX7" fmla="*/ 75828 w 4071482"/>
                    <a:gd name="connsiteY7" fmla="*/ 402558 h 423881"/>
                    <a:gd name="connsiteX8" fmla="*/ 0 w 4071482"/>
                    <a:gd name="connsiteY8" fmla="*/ 73376 h 423881"/>
                    <a:gd name="connsiteX0" fmla="*/ 0 w 4075943"/>
                    <a:gd name="connsiteY0" fmla="*/ 73376 h 423881"/>
                    <a:gd name="connsiteX1" fmla="*/ 73376 w 4075943"/>
                    <a:gd name="connsiteY1" fmla="*/ 0 h 423881"/>
                    <a:gd name="connsiteX2" fmla="*/ 3998106 w 4075943"/>
                    <a:gd name="connsiteY2" fmla="*/ 0 h 423881"/>
                    <a:gd name="connsiteX3" fmla="*/ 4075943 w 4075943"/>
                    <a:gd name="connsiteY3" fmla="*/ 122441 h 423881"/>
                    <a:gd name="connsiteX4" fmla="*/ 4071482 w 4075943"/>
                    <a:gd name="connsiteY4" fmla="*/ 415939 h 423881"/>
                    <a:gd name="connsiteX5" fmla="*/ 3329033 w 4075943"/>
                    <a:gd name="connsiteY5" fmla="*/ 328738 h 423881"/>
                    <a:gd name="connsiteX6" fmla="*/ 898566 w 4075943"/>
                    <a:gd name="connsiteY6" fmla="*/ 315357 h 423881"/>
                    <a:gd name="connsiteX7" fmla="*/ 75828 w 4075943"/>
                    <a:gd name="connsiteY7" fmla="*/ 402558 h 423881"/>
                    <a:gd name="connsiteX8" fmla="*/ 0 w 4075943"/>
                    <a:gd name="connsiteY8" fmla="*/ 73376 h 423881"/>
                    <a:gd name="connsiteX0" fmla="*/ 0 w 4075943"/>
                    <a:gd name="connsiteY0" fmla="*/ 73376 h 423881"/>
                    <a:gd name="connsiteX1" fmla="*/ 73376 w 4075943"/>
                    <a:gd name="connsiteY1" fmla="*/ 0 h 423881"/>
                    <a:gd name="connsiteX2" fmla="*/ 3913356 w 4075943"/>
                    <a:gd name="connsiteY2" fmla="*/ 40145 h 423881"/>
                    <a:gd name="connsiteX3" fmla="*/ 4075943 w 4075943"/>
                    <a:gd name="connsiteY3" fmla="*/ 122441 h 423881"/>
                    <a:gd name="connsiteX4" fmla="*/ 4071482 w 4075943"/>
                    <a:gd name="connsiteY4" fmla="*/ 415939 h 423881"/>
                    <a:gd name="connsiteX5" fmla="*/ 3329033 w 4075943"/>
                    <a:gd name="connsiteY5" fmla="*/ 328738 h 423881"/>
                    <a:gd name="connsiteX6" fmla="*/ 898566 w 4075943"/>
                    <a:gd name="connsiteY6" fmla="*/ 315357 h 423881"/>
                    <a:gd name="connsiteX7" fmla="*/ 75828 w 4075943"/>
                    <a:gd name="connsiteY7" fmla="*/ 402558 h 423881"/>
                    <a:gd name="connsiteX8" fmla="*/ 0 w 4075943"/>
                    <a:gd name="connsiteY8" fmla="*/ 73376 h 423881"/>
                    <a:gd name="connsiteX0" fmla="*/ 0 w 4075943"/>
                    <a:gd name="connsiteY0" fmla="*/ 33231 h 383736"/>
                    <a:gd name="connsiteX1" fmla="*/ 202730 w 4075943"/>
                    <a:gd name="connsiteY1" fmla="*/ 26762 h 383736"/>
                    <a:gd name="connsiteX2" fmla="*/ 3913356 w 4075943"/>
                    <a:gd name="connsiteY2" fmla="*/ 0 h 383736"/>
                    <a:gd name="connsiteX3" fmla="*/ 4075943 w 4075943"/>
                    <a:gd name="connsiteY3" fmla="*/ 82296 h 383736"/>
                    <a:gd name="connsiteX4" fmla="*/ 4071482 w 4075943"/>
                    <a:gd name="connsiteY4" fmla="*/ 375794 h 383736"/>
                    <a:gd name="connsiteX5" fmla="*/ 3329033 w 4075943"/>
                    <a:gd name="connsiteY5" fmla="*/ 288593 h 383736"/>
                    <a:gd name="connsiteX6" fmla="*/ 898566 w 4075943"/>
                    <a:gd name="connsiteY6" fmla="*/ 275212 h 383736"/>
                    <a:gd name="connsiteX7" fmla="*/ 75828 w 4075943"/>
                    <a:gd name="connsiteY7" fmla="*/ 362413 h 383736"/>
                    <a:gd name="connsiteX8" fmla="*/ 0 w 4075943"/>
                    <a:gd name="connsiteY8" fmla="*/ 33231 h 383736"/>
                    <a:gd name="connsiteX0" fmla="*/ 0 w 4009036"/>
                    <a:gd name="connsiteY0" fmla="*/ 126901 h 383736"/>
                    <a:gd name="connsiteX1" fmla="*/ 135823 w 4009036"/>
                    <a:gd name="connsiteY1" fmla="*/ 26762 h 383736"/>
                    <a:gd name="connsiteX2" fmla="*/ 3846449 w 4009036"/>
                    <a:gd name="connsiteY2" fmla="*/ 0 h 383736"/>
                    <a:gd name="connsiteX3" fmla="*/ 4009036 w 4009036"/>
                    <a:gd name="connsiteY3" fmla="*/ 82296 h 383736"/>
                    <a:gd name="connsiteX4" fmla="*/ 4004575 w 4009036"/>
                    <a:gd name="connsiteY4" fmla="*/ 375794 h 383736"/>
                    <a:gd name="connsiteX5" fmla="*/ 3262126 w 4009036"/>
                    <a:gd name="connsiteY5" fmla="*/ 288593 h 383736"/>
                    <a:gd name="connsiteX6" fmla="*/ 831659 w 4009036"/>
                    <a:gd name="connsiteY6" fmla="*/ 275212 h 383736"/>
                    <a:gd name="connsiteX7" fmla="*/ 8921 w 4009036"/>
                    <a:gd name="connsiteY7" fmla="*/ 362413 h 383736"/>
                    <a:gd name="connsiteX8" fmla="*/ 0 w 4009036"/>
                    <a:gd name="connsiteY8" fmla="*/ 126901 h 3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9036" h="383736">
                      <a:moveTo>
                        <a:pt x="0" y="126901"/>
                      </a:moveTo>
                      <a:cubicBezTo>
                        <a:pt x="0" y="86377"/>
                        <a:pt x="95299" y="26762"/>
                        <a:pt x="135823" y="26762"/>
                      </a:cubicBezTo>
                      <a:lnTo>
                        <a:pt x="3846449" y="0"/>
                      </a:lnTo>
                      <a:cubicBezTo>
                        <a:pt x="3886973" y="0"/>
                        <a:pt x="4009036" y="41772"/>
                        <a:pt x="4009036" y="82296"/>
                      </a:cubicBezTo>
                      <a:lnTo>
                        <a:pt x="4004575" y="375794"/>
                      </a:lnTo>
                      <a:cubicBezTo>
                        <a:pt x="4004575" y="416318"/>
                        <a:pt x="3302650" y="288593"/>
                        <a:pt x="3262126" y="288593"/>
                      </a:cubicBezTo>
                      <a:cubicBezTo>
                        <a:pt x="2645258" y="154778"/>
                        <a:pt x="1403921" y="136938"/>
                        <a:pt x="831659" y="275212"/>
                      </a:cubicBezTo>
                      <a:cubicBezTo>
                        <a:pt x="791135" y="275212"/>
                        <a:pt x="8921" y="402937"/>
                        <a:pt x="8921" y="362413"/>
                      </a:cubicBezTo>
                      <a:lnTo>
                        <a:pt x="0" y="1269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prstClr val="white"/>
                    </a:solidFill>
                    <a:latin typeface="Calibri" panose="020F0502020204030204"/>
                  </a:endParaRPr>
                </a:p>
              </p:txBody>
            </p:sp>
          </p:grpSp>
          <p:grpSp>
            <p:nvGrpSpPr>
              <p:cNvPr id="61" name="Grupp 60">
                <a:extLst>
                  <a:ext uri="{FF2B5EF4-FFF2-40B4-BE49-F238E27FC236}">
                    <a16:creationId xmlns:a16="http://schemas.microsoft.com/office/drawing/2014/main" id="{B5F44C3D-6B5F-40EA-8A70-674A429A221C}"/>
                  </a:ext>
                </a:extLst>
              </p:cNvPr>
              <p:cNvGrpSpPr/>
              <p:nvPr/>
            </p:nvGrpSpPr>
            <p:grpSpPr>
              <a:xfrm>
                <a:off x="2556357" y="774806"/>
                <a:ext cx="1541103" cy="1102432"/>
                <a:chOff x="2556357" y="774806"/>
                <a:chExt cx="1541103" cy="1102432"/>
              </a:xfrm>
            </p:grpSpPr>
            <p:cxnSp>
              <p:nvCxnSpPr>
                <p:cNvPr id="51" name="Rak koppling 50">
                  <a:extLst>
                    <a:ext uri="{FF2B5EF4-FFF2-40B4-BE49-F238E27FC236}">
                      <a16:creationId xmlns:a16="http://schemas.microsoft.com/office/drawing/2014/main" id="{2BFC5218-74E1-4BCF-9043-3C17AD53A0CA}"/>
                    </a:ext>
                  </a:extLst>
                </p:cNvPr>
                <p:cNvCxnSpPr>
                  <a:cxnSpLocks/>
                </p:cNvCxnSpPr>
                <p:nvPr/>
              </p:nvCxnSpPr>
              <p:spPr>
                <a:xfrm>
                  <a:off x="2556357" y="967278"/>
                  <a:ext cx="1065562" cy="864835"/>
                </a:xfrm>
                <a:prstGeom prst="line">
                  <a:avLst/>
                </a:prstGeom>
                <a:ln w="28575">
                  <a:solidFill>
                    <a:srgbClr val="FAE896"/>
                  </a:solidFill>
                </a:ln>
              </p:spPr>
              <p:style>
                <a:lnRef idx="1">
                  <a:schemeClr val="accent1"/>
                </a:lnRef>
                <a:fillRef idx="0">
                  <a:schemeClr val="accent1"/>
                </a:fillRef>
                <a:effectRef idx="0">
                  <a:schemeClr val="accent1"/>
                </a:effectRef>
                <a:fontRef idx="minor">
                  <a:schemeClr val="tx1"/>
                </a:fontRef>
              </p:style>
            </p:cxnSp>
            <p:cxnSp>
              <p:nvCxnSpPr>
                <p:cNvPr id="54" name="Rak koppling 53">
                  <a:extLst>
                    <a:ext uri="{FF2B5EF4-FFF2-40B4-BE49-F238E27FC236}">
                      <a16:creationId xmlns:a16="http://schemas.microsoft.com/office/drawing/2014/main" id="{EFC30E8C-B388-439E-B559-73FF3C26F146}"/>
                    </a:ext>
                  </a:extLst>
                </p:cNvPr>
                <p:cNvCxnSpPr>
                  <a:cxnSpLocks/>
                </p:cNvCxnSpPr>
                <p:nvPr/>
              </p:nvCxnSpPr>
              <p:spPr>
                <a:xfrm>
                  <a:off x="3333194" y="806835"/>
                  <a:ext cx="317880" cy="1070403"/>
                </a:xfrm>
                <a:prstGeom prst="line">
                  <a:avLst/>
                </a:prstGeom>
                <a:ln w="28575">
                  <a:solidFill>
                    <a:srgbClr val="FAE896"/>
                  </a:solidFill>
                </a:ln>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DBB7A820-15C7-47BA-8BDB-377FAD1C7E00}"/>
                    </a:ext>
                  </a:extLst>
                </p:cNvPr>
                <p:cNvCxnSpPr>
                  <a:cxnSpLocks/>
                </p:cNvCxnSpPr>
                <p:nvPr/>
              </p:nvCxnSpPr>
              <p:spPr>
                <a:xfrm flipH="1">
                  <a:off x="3651075" y="774806"/>
                  <a:ext cx="446385" cy="1102432"/>
                </a:xfrm>
                <a:prstGeom prst="line">
                  <a:avLst/>
                </a:prstGeom>
                <a:ln w="28575">
                  <a:solidFill>
                    <a:srgbClr val="FAE896"/>
                  </a:solidFill>
                </a:ln>
              </p:spPr>
              <p:style>
                <a:lnRef idx="1">
                  <a:schemeClr val="accent1"/>
                </a:lnRef>
                <a:fillRef idx="0">
                  <a:schemeClr val="accent1"/>
                </a:fillRef>
                <a:effectRef idx="0">
                  <a:schemeClr val="accent1"/>
                </a:effectRef>
                <a:fontRef idx="minor">
                  <a:schemeClr val="tx1"/>
                </a:fontRef>
              </p:style>
            </p:cxnSp>
          </p:grpSp>
          <p:grpSp>
            <p:nvGrpSpPr>
              <p:cNvPr id="64" name="Grupp 63">
                <a:extLst>
                  <a:ext uri="{FF2B5EF4-FFF2-40B4-BE49-F238E27FC236}">
                    <a16:creationId xmlns:a16="http://schemas.microsoft.com/office/drawing/2014/main" id="{162C7B61-F297-40F9-A666-80C9BB530A1E}"/>
                  </a:ext>
                </a:extLst>
              </p:cNvPr>
              <p:cNvGrpSpPr/>
              <p:nvPr/>
            </p:nvGrpSpPr>
            <p:grpSpPr>
              <a:xfrm flipH="1">
                <a:off x="5108405" y="780680"/>
                <a:ext cx="1497152" cy="1102432"/>
                <a:chOff x="2600308" y="774806"/>
                <a:chExt cx="1497152" cy="1102432"/>
              </a:xfrm>
            </p:grpSpPr>
            <p:cxnSp>
              <p:nvCxnSpPr>
                <p:cNvPr id="65" name="Rak koppling 64">
                  <a:extLst>
                    <a:ext uri="{FF2B5EF4-FFF2-40B4-BE49-F238E27FC236}">
                      <a16:creationId xmlns:a16="http://schemas.microsoft.com/office/drawing/2014/main" id="{190E2D23-0940-4B9C-850B-ECEC2EC4F86D}"/>
                    </a:ext>
                  </a:extLst>
                </p:cNvPr>
                <p:cNvCxnSpPr>
                  <a:cxnSpLocks/>
                </p:cNvCxnSpPr>
                <p:nvPr/>
              </p:nvCxnSpPr>
              <p:spPr>
                <a:xfrm>
                  <a:off x="2600308" y="977227"/>
                  <a:ext cx="1003770" cy="854886"/>
                </a:xfrm>
                <a:prstGeom prst="line">
                  <a:avLst/>
                </a:prstGeom>
                <a:ln w="28575">
                  <a:solidFill>
                    <a:srgbClr val="FAE896"/>
                  </a:solidFill>
                </a:ln>
              </p:spPr>
              <p:style>
                <a:lnRef idx="1">
                  <a:schemeClr val="accent1"/>
                </a:lnRef>
                <a:fillRef idx="0">
                  <a:schemeClr val="accent1"/>
                </a:fillRef>
                <a:effectRef idx="0">
                  <a:schemeClr val="accent1"/>
                </a:effectRef>
                <a:fontRef idx="minor">
                  <a:schemeClr val="tx1"/>
                </a:fontRef>
              </p:style>
            </p:cxnSp>
            <p:cxnSp>
              <p:nvCxnSpPr>
                <p:cNvPr id="66" name="Rak koppling 65">
                  <a:extLst>
                    <a:ext uri="{FF2B5EF4-FFF2-40B4-BE49-F238E27FC236}">
                      <a16:creationId xmlns:a16="http://schemas.microsoft.com/office/drawing/2014/main" id="{4B89CCB2-F153-443D-98BD-D2935BF30844}"/>
                    </a:ext>
                  </a:extLst>
                </p:cNvPr>
                <p:cNvCxnSpPr>
                  <a:cxnSpLocks/>
                </p:cNvCxnSpPr>
                <p:nvPr/>
              </p:nvCxnSpPr>
              <p:spPr>
                <a:xfrm>
                  <a:off x="3333194" y="806835"/>
                  <a:ext cx="317880" cy="1070403"/>
                </a:xfrm>
                <a:prstGeom prst="line">
                  <a:avLst/>
                </a:prstGeom>
                <a:ln w="28575">
                  <a:solidFill>
                    <a:srgbClr val="FAE896"/>
                  </a:solidFill>
                </a:ln>
              </p:spPr>
              <p:style>
                <a:lnRef idx="1">
                  <a:schemeClr val="accent1"/>
                </a:lnRef>
                <a:fillRef idx="0">
                  <a:schemeClr val="accent1"/>
                </a:fillRef>
                <a:effectRef idx="0">
                  <a:schemeClr val="accent1"/>
                </a:effectRef>
                <a:fontRef idx="minor">
                  <a:schemeClr val="tx1"/>
                </a:fontRef>
              </p:style>
            </p:cxnSp>
            <p:cxnSp>
              <p:nvCxnSpPr>
                <p:cNvPr id="67" name="Rak koppling 66">
                  <a:extLst>
                    <a:ext uri="{FF2B5EF4-FFF2-40B4-BE49-F238E27FC236}">
                      <a16:creationId xmlns:a16="http://schemas.microsoft.com/office/drawing/2014/main" id="{9BE9E73B-1D32-4385-AF9F-63EE1ADE0164}"/>
                    </a:ext>
                  </a:extLst>
                </p:cNvPr>
                <p:cNvCxnSpPr>
                  <a:cxnSpLocks/>
                </p:cNvCxnSpPr>
                <p:nvPr/>
              </p:nvCxnSpPr>
              <p:spPr>
                <a:xfrm flipH="1">
                  <a:off x="3651075" y="774806"/>
                  <a:ext cx="446385" cy="1102432"/>
                </a:xfrm>
                <a:prstGeom prst="line">
                  <a:avLst/>
                </a:prstGeom>
                <a:ln w="28575">
                  <a:solidFill>
                    <a:srgbClr val="FAE896"/>
                  </a:solidFill>
                </a:ln>
              </p:spPr>
              <p:style>
                <a:lnRef idx="1">
                  <a:schemeClr val="accent1"/>
                </a:lnRef>
                <a:fillRef idx="0">
                  <a:schemeClr val="accent1"/>
                </a:fillRef>
                <a:effectRef idx="0">
                  <a:schemeClr val="accent1"/>
                </a:effectRef>
                <a:fontRef idx="minor">
                  <a:schemeClr val="tx1"/>
                </a:fontRef>
              </p:style>
            </p:cxnSp>
          </p:grpSp>
        </p:grpSp>
        <p:sp>
          <p:nvSpPr>
            <p:cNvPr id="4" name="textruta 3">
              <a:extLst>
                <a:ext uri="{FF2B5EF4-FFF2-40B4-BE49-F238E27FC236}">
                  <a16:creationId xmlns:a16="http://schemas.microsoft.com/office/drawing/2014/main" id="{3B835CC3-19C8-4F4D-BCCA-D8367B2906D0}"/>
                </a:ext>
              </a:extLst>
            </p:cNvPr>
            <p:cNvSpPr txBox="1"/>
            <p:nvPr/>
          </p:nvSpPr>
          <p:spPr>
            <a:xfrm rot="20920000">
              <a:off x="1954917" y="970645"/>
              <a:ext cx="2275275" cy="276999"/>
            </a:xfrm>
            <a:prstGeom prst="rect">
              <a:avLst/>
            </a:prstGeom>
            <a:noFill/>
          </p:spPr>
          <p:txBody>
            <a:bodyPr wrap="square" rtlCol="0">
              <a:prstTxWarp prst="textArchUp">
                <a:avLst/>
              </a:prstTxWarp>
              <a:spAutoFit/>
            </a:bodyPr>
            <a:lstStyle/>
            <a:p>
              <a:pPr algn="ctr" defTabSz="914377">
                <a:defRPr/>
              </a:pPr>
              <a:r>
                <a:rPr lang="sv-SE" sz="1600" dirty="0">
                  <a:solidFill>
                    <a:srgbClr val="042E54"/>
                  </a:solidFill>
                  <a:latin typeface="Calibri" panose="020F0502020204030204"/>
                </a:rPr>
                <a:t>Agenda 2030</a:t>
              </a:r>
            </a:p>
          </p:txBody>
        </p:sp>
        <p:sp>
          <p:nvSpPr>
            <p:cNvPr id="14" name="textruta 13">
              <a:extLst>
                <a:ext uri="{FF2B5EF4-FFF2-40B4-BE49-F238E27FC236}">
                  <a16:creationId xmlns:a16="http://schemas.microsoft.com/office/drawing/2014/main" id="{0F1A2290-D784-42A0-B771-B25B8CF3461D}"/>
                </a:ext>
              </a:extLst>
            </p:cNvPr>
            <p:cNvSpPr txBox="1"/>
            <p:nvPr/>
          </p:nvSpPr>
          <p:spPr>
            <a:xfrm rot="21427794">
              <a:off x="3283193" y="811936"/>
              <a:ext cx="1903991" cy="392837"/>
            </a:xfrm>
            <a:prstGeom prst="rect">
              <a:avLst/>
            </a:prstGeom>
            <a:noFill/>
          </p:spPr>
          <p:txBody>
            <a:bodyPr wrap="square" rtlCol="0">
              <a:prstTxWarp prst="textArchUp">
                <a:avLst/>
              </a:prstTxWarp>
              <a:spAutoFit/>
            </a:bodyPr>
            <a:lstStyle/>
            <a:p>
              <a:pPr algn="ctr" defTabSz="914377">
                <a:defRPr/>
              </a:pPr>
              <a:r>
                <a:rPr lang="sv-SE" sz="1600" dirty="0">
                  <a:solidFill>
                    <a:srgbClr val="042E54"/>
                  </a:solidFill>
                  <a:latin typeface="Calibri" panose="020F0502020204030204"/>
                </a:rPr>
                <a:t>Sveriges grundlag</a:t>
              </a:r>
            </a:p>
          </p:txBody>
        </p:sp>
        <p:sp>
          <p:nvSpPr>
            <p:cNvPr id="15" name="textruta 14">
              <a:extLst>
                <a:ext uri="{FF2B5EF4-FFF2-40B4-BE49-F238E27FC236}">
                  <a16:creationId xmlns:a16="http://schemas.microsoft.com/office/drawing/2014/main" id="{4F1FEBA9-5D49-4399-9B59-BFB3A7406206}"/>
                </a:ext>
              </a:extLst>
            </p:cNvPr>
            <p:cNvSpPr txBox="1"/>
            <p:nvPr/>
          </p:nvSpPr>
          <p:spPr>
            <a:xfrm rot="810169">
              <a:off x="5162344" y="1107882"/>
              <a:ext cx="2798226" cy="276999"/>
            </a:xfrm>
            <a:prstGeom prst="rect">
              <a:avLst/>
            </a:prstGeom>
            <a:noFill/>
          </p:spPr>
          <p:txBody>
            <a:bodyPr wrap="square" rtlCol="0">
              <a:prstTxWarp prst="textArchUp">
                <a:avLst/>
              </a:prstTxWarp>
              <a:spAutoFit/>
            </a:bodyPr>
            <a:lstStyle/>
            <a:p>
              <a:pPr defTabSz="914377">
                <a:defRPr/>
              </a:pPr>
              <a:r>
                <a:rPr lang="sv-SE" sz="1600" dirty="0">
                  <a:solidFill>
                    <a:srgbClr val="042E54"/>
                  </a:solidFill>
                  <a:latin typeface="Calibri" panose="020F0502020204030204"/>
                </a:rPr>
                <a:t>Västerås stads </a:t>
              </a:r>
              <a:br>
                <a:rPr lang="sv-SE" sz="1600" dirty="0">
                  <a:solidFill>
                    <a:srgbClr val="042E54"/>
                  </a:solidFill>
                  <a:latin typeface="Calibri" panose="020F0502020204030204"/>
                </a:rPr>
              </a:br>
              <a:r>
                <a:rPr lang="sv-SE" sz="1600" dirty="0">
                  <a:solidFill>
                    <a:srgbClr val="042E54"/>
                  </a:solidFill>
                  <a:latin typeface="Calibri" panose="020F0502020204030204"/>
                </a:rPr>
                <a:t>värdegrund och vision</a:t>
              </a:r>
            </a:p>
          </p:txBody>
        </p:sp>
        <p:cxnSp>
          <p:nvCxnSpPr>
            <p:cNvPr id="47" name="Rak koppling 46">
              <a:extLst>
                <a:ext uri="{FF2B5EF4-FFF2-40B4-BE49-F238E27FC236}">
                  <a16:creationId xmlns:a16="http://schemas.microsoft.com/office/drawing/2014/main" id="{3C87B463-185F-4345-BC30-A0DACA66BEB7}"/>
                </a:ext>
              </a:extLst>
            </p:cNvPr>
            <p:cNvCxnSpPr>
              <a:cxnSpLocks/>
            </p:cNvCxnSpPr>
            <p:nvPr/>
          </p:nvCxnSpPr>
          <p:spPr>
            <a:xfrm>
              <a:off x="3534861" y="685032"/>
              <a:ext cx="67337" cy="3028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ak koppling 47">
              <a:extLst>
                <a:ext uri="{FF2B5EF4-FFF2-40B4-BE49-F238E27FC236}">
                  <a16:creationId xmlns:a16="http://schemas.microsoft.com/office/drawing/2014/main" id="{2BE24D56-234A-4CE0-B4AA-075B3F221147}"/>
                </a:ext>
              </a:extLst>
            </p:cNvPr>
            <p:cNvCxnSpPr>
              <a:cxnSpLocks/>
            </p:cNvCxnSpPr>
            <p:nvPr/>
          </p:nvCxnSpPr>
          <p:spPr>
            <a:xfrm flipH="1">
              <a:off x="4855081" y="653244"/>
              <a:ext cx="35660" cy="3098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1" name="Bildobjekt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1675" y="1533257"/>
              <a:ext cx="3745820" cy="1926717"/>
            </a:xfrm>
            <a:prstGeom prst="rect">
              <a:avLst/>
            </a:prstGeom>
          </p:spPr>
        </p:pic>
      </p:grpSp>
      <p:sp>
        <p:nvSpPr>
          <p:cNvPr id="40" name="textruta 39"/>
          <p:cNvSpPr txBox="1"/>
          <p:nvPr/>
        </p:nvSpPr>
        <p:spPr>
          <a:xfrm>
            <a:off x="645636" y="267037"/>
            <a:ext cx="4953000" cy="584775"/>
          </a:xfrm>
          <a:prstGeom prst="rect">
            <a:avLst/>
          </a:prstGeom>
          <a:noFill/>
        </p:spPr>
        <p:txBody>
          <a:bodyPr wrap="square" rtlCol="0">
            <a:spAutoFit/>
          </a:bodyPr>
          <a:lstStyle/>
          <a:p>
            <a:pPr defTabSz="914377">
              <a:defRPr/>
            </a:pPr>
            <a:r>
              <a:rPr lang="sv-SE" sz="1600" b="1" spc="400" dirty="0">
                <a:solidFill>
                  <a:prstClr val="white"/>
                </a:solidFill>
                <a:latin typeface="Calibri" panose="020F0502020204030204"/>
              </a:rPr>
              <a:t>SOCIAL HÅLLBARHET - STYRDOKUMENT</a:t>
            </a:r>
          </a:p>
        </p:txBody>
      </p:sp>
      <p:sp>
        <p:nvSpPr>
          <p:cNvPr id="17" name="textruta 16">
            <a:extLst>
              <a:ext uri="{FF2B5EF4-FFF2-40B4-BE49-F238E27FC236}">
                <a16:creationId xmlns:a16="http://schemas.microsoft.com/office/drawing/2014/main" id="{1F6A82A4-116B-4919-B379-EFB44048AAF7}"/>
              </a:ext>
            </a:extLst>
          </p:cNvPr>
          <p:cNvSpPr txBox="1"/>
          <p:nvPr/>
        </p:nvSpPr>
        <p:spPr>
          <a:xfrm>
            <a:off x="392223" y="1919313"/>
            <a:ext cx="3059181" cy="584775"/>
          </a:xfrm>
          <a:prstGeom prst="rect">
            <a:avLst/>
          </a:prstGeom>
          <a:noFill/>
        </p:spPr>
        <p:txBody>
          <a:bodyPr wrap="square" rtlCol="0">
            <a:spAutoFit/>
          </a:bodyPr>
          <a:lstStyle/>
          <a:p>
            <a:pPr algn="ctr" defTabSz="914377">
              <a:defRPr/>
            </a:pPr>
            <a:r>
              <a:rPr lang="sv-SE" sz="1600" b="1" dirty="0">
                <a:solidFill>
                  <a:prstClr val="white"/>
                </a:solidFill>
                <a:latin typeface="Calibri" panose="020F0502020204030204"/>
              </a:rPr>
              <a:t>PROGRAM FÖR </a:t>
            </a:r>
            <a:br>
              <a:rPr lang="sv-SE" sz="1600" b="1" dirty="0">
                <a:solidFill>
                  <a:prstClr val="white"/>
                </a:solidFill>
                <a:latin typeface="Calibri" panose="020F0502020204030204"/>
              </a:rPr>
            </a:br>
            <a:r>
              <a:rPr lang="sv-SE" sz="1600" b="1" dirty="0">
                <a:solidFill>
                  <a:prstClr val="white"/>
                </a:solidFill>
                <a:latin typeface="Calibri" panose="020F0502020204030204"/>
              </a:rPr>
              <a:t>EKOLOGISK HÅLLBARHET</a:t>
            </a:r>
          </a:p>
        </p:txBody>
      </p:sp>
      <p:sp>
        <p:nvSpPr>
          <p:cNvPr id="18" name="textruta 17">
            <a:extLst>
              <a:ext uri="{FF2B5EF4-FFF2-40B4-BE49-F238E27FC236}">
                <a16:creationId xmlns:a16="http://schemas.microsoft.com/office/drawing/2014/main" id="{37EAF3D3-56CF-4FE5-93A5-65A2477BAB84}"/>
              </a:ext>
            </a:extLst>
          </p:cNvPr>
          <p:cNvSpPr txBox="1"/>
          <p:nvPr/>
        </p:nvSpPr>
        <p:spPr>
          <a:xfrm>
            <a:off x="392223" y="2719171"/>
            <a:ext cx="3059181" cy="338554"/>
          </a:xfrm>
          <a:prstGeom prst="rect">
            <a:avLst/>
          </a:prstGeom>
          <a:noFill/>
        </p:spPr>
        <p:txBody>
          <a:bodyPr wrap="square" rtlCol="0">
            <a:spAutoFit/>
          </a:bodyPr>
          <a:lstStyle/>
          <a:p>
            <a:pPr algn="ctr" defTabSz="914377">
              <a:defRPr/>
            </a:pPr>
            <a:r>
              <a:rPr lang="sv-SE" sz="1600" b="1" dirty="0">
                <a:solidFill>
                  <a:prstClr val="white"/>
                </a:solidFill>
                <a:latin typeface="Calibri" panose="020F0502020204030204"/>
              </a:rPr>
              <a:t>NÄRINGSLIVSPROGRAM</a:t>
            </a:r>
          </a:p>
        </p:txBody>
      </p:sp>
      <p:sp>
        <p:nvSpPr>
          <p:cNvPr id="19" name="textruta 18">
            <a:extLst>
              <a:ext uri="{FF2B5EF4-FFF2-40B4-BE49-F238E27FC236}">
                <a16:creationId xmlns:a16="http://schemas.microsoft.com/office/drawing/2014/main" id="{1287746A-222E-49C7-BA14-54439177A526}"/>
              </a:ext>
            </a:extLst>
          </p:cNvPr>
          <p:cNvSpPr txBox="1"/>
          <p:nvPr/>
        </p:nvSpPr>
        <p:spPr>
          <a:xfrm>
            <a:off x="392223" y="3318471"/>
            <a:ext cx="3059181" cy="338554"/>
          </a:xfrm>
          <a:prstGeom prst="rect">
            <a:avLst/>
          </a:prstGeom>
          <a:noFill/>
        </p:spPr>
        <p:txBody>
          <a:bodyPr wrap="square" rtlCol="0">
            <a:spAutoFit/>
          </a:bodyPr>
          <a:lstStyle/>
          <a:p>
            <a:pPr algn="ctr" defTabSz="914377">
              <a:defRPr/>
            </a:pPr>
            <a:r>
              <a:rPr lang="sv-SE" sz="1600" b="1" dirty="0">
                <a:solidFill>
                  <a:prstClr val="white"/>
                </a:solidFill>
                <a:latin typeface="Calibri" panose="020F0502020204030204"/>
              </a:rPr>
              <a:t>ÖVERSIKTSPLAN</a:t>
            </a:r>
          </a:p>
        </p:txBody>
      </p:sp>
      <p:sp>
        <p:nvSpPr>
          <p:cNvPr id="21" name="textruta 20">
            <a:extLst>
              <a:ext uri="{FF2B5EF4-FFF2-40B4-BE49-F238E27FC236}">
                <a16:creationId xmlns:a16="http://schemas.microsoft.com/office/drawing/2014/main" id="{B71B208A-6EA6-456C-AD79-39E2D1C8E2CC}"/>
              </a:ext>
            </a:extLst>
          </p:cNvPr>
          <p:cNvSpPr txBox="1"/>
          <p:nvPr/>
        </p:nvSpPr>
        <p:spPr>
          <a:xfrm>
            <a:off x="8765747" y="1738882"/>
            <a:ext cx="3059181" cy="338554"/>
          </a:xfrm>
          <a:prstGeom prst="rect">
            <a:avLst/>
          </a:prstGeom>
          <a:noFill/>
        </p:spPr>
        <p:txBody>
          <a:bodyPr wrap="square" rtlCol="0">
            <a:spAutoFit/>
          </a:bodyPr>
          <a:lstStyle/>
          <a:p>
            <a:pPr algn="ctr" defTabSz="914377">
              <a:defRPr/>
            </a:pPr>
            <a:r>
              <a:rPr lang="sv-SE" sz="1600" b="1" dirty="0">
                <a:solidFill>
                  <a:prstClr val="white"/>
                </a:solidFill>
                <a:latin typeface="Calibri" panose="020F0502020204030204"/>
              </a:rPr>
              <a:t>INVÅNARE</a:t>
            </a:r>
          </a:p>
        </p:txBody>
      </p:sp>
      <p:sp>
        <p:nvSpPr>
          <p:cNvPr id="22" name="textruta 21">
            <a:extLst>
              <a:ext uri="{FF2B5EF4-FFF2-40B4-BE49-F238E27FC236}">
                <a16:creationId xmlns:a16="http://schemas.microsoft.com/office/drawing/2014/main" id="{4CE87FBE-FF39-4D73-929E-A50212A7D7A3}"/>
              </a:ext>
            </a:extLst>
          </p:cNvPr>
          <p:cNvSpPr txBox="1"/>
          <p:nvPr/>
        </p:nvSpPr>
        <p:spPr>
          <a:xfrm>
            <a:off x="8765747" y="2354435"/>
            <a:ext cx="3059181" cy="338554"/>
          </a:xfrm>
          <a:prstGeom prst="rect">
            <a:avLst/>
          </a:prstGeom>
          <a:noFill/>
        </p:spPr>
        <p:txBody>
          <a:bodyPr wrap="square" rtlCol="0">
            <a:spAutoFit/>
          </a:bodyPr>
          <a:lstStyle/>
          <a:p>
            <a:pPr algn="ctr" defTabSz="914377">
              <a:defRPr/>
            </a:pPr>
            <a:r>
              <a:rPr lang="sv-SE" sz="1600" b="1" dirty="0">
                <a:solidFill>
                  <a:prstClr val="white"/>
                </a:solidFill>
                <a:latin typeface="Calibri" panose="020F0502020204030204"/>
              </a:rPr>
              <a:t>MYNDIGHETER</a:t>
            </a:r>
          </a:p>
        </p:txBody>
      </p:sp>
      <p:sp>
        <p:nvSpPr>
          <p:cNvPr id="23" name="textruta 22">
            <a:extLst>
              <a:ext uri="{FF2B5EF4-FFF2-40B4-BE49-F238E27FC236}">
                <a16:creationId xmlns:a16="http://schemas.microsoft.com/office/drawing/2014/main" id="{8A1AD399-3724-462A-A428-F344A3CE2E8F}"/>
              </a:ext>
            </a:extLst>
          </p:cNvPr>
          <p:cNvSpPr txBox="1"/>
          <p:nvPr/>
        </p:nvSpPr>
        <p:spPr>
          <a:xfrm>
            <a:off x="8765747" y="2969988"/>
            <a:ext cx="3059181" cy="338554"/>
          </a:xfrm>
          <a:prstGeom prst="rect">
            <a:avLst/>
          </a:prstGeom>
          <a:noFill/>
        </p:spPr>
        <p:txBody>
          <a:bodyPr wrap="square" rtlCol="0">
            <a:spAutoFit/>
          </a:bodyPr>
          <a:lstStyle/>
          <a:p>
            <a:pPr algn="ctr" defTabSz="914377">
              <a:defRPr/>
            </a:pPr>
            <a:r>
              <a:rPr lang="sv-SE" sz="1600" b="1" dirty="0">
                <a:solidFill>
                  <a:prstClr val="white"/>
                </a:solidFill>
                <a:latin typeface="Calibri" panose="020F0502020204030204"/>
              </a:rPr>
              <a:t>NÄRINGSLIV</a:t>
            </a:r>
          </a:p>
        </p:txBody>
      </p:sp>
      <p:sp>
        <p:nvSpPr>
          <p:cNvPr id="24" name="textruta 23">
            <a:extLst>
              <a:ext uri="{FF2B5EF4-FFF2-40B4-BE49-F238E27FC236}">
                <a16:creationId xmlns:a16="http://schemas.microsoft.com/office/drawing/2014/main" id="{7B63123D-8E81-4EB7-B350-BD1E315AE563}"/>
              </a:ext>
            </a:extLst>
          </p:cNvPr>
          <p:cNvSpPr txBox="1"/>
          <p:nvPr/>
        </p:nvSpPr>
        <p:spPr>
          <a:xfrm>
            <a:off x="8765747" y="3585542"/>
            <a:ext cx="3059181" cy="338554"/>
          </a:xfrm>
          <a:prstGeom prst="rect">
            <a:avLst/>
          </a:prstGeom>
          <a:noFill/>
        </p:spPr>
        <p:txBody>
          <a:bodyPr wrap="square" rtlCol="0">
            <a:spAutoFit/>
          </a:bodyPr>
          <a:lstStyle/>
          <a:p>
            <a:pPr algn="ctr" defTabSz="914377">
              <a:defRPr/>
            </a:pPr>
            <a:r>
              <a:rPr lang="sv-SE" sz="1600" b="1" dirty="0">
                <a:solidFill>
                  <a:prstClr val="white"/>
                </a:solidFill>
                <a:latin typeface="Calibri" panose="020F0502020204030204"/>
              </a:rPr>
              <a:t>CIVILSAMHÄLLE</a:t>
            </a:r>
          </a:p>
        </p:txBody>
      </p:sp>
      <p:sp>
        <p:nvSpPr>
          <p:cNvPr id="44" name="Rektangel 2">
            <a:extLst>
              <a:ext uri="{FF2B5EF4-FFF2-40B4-BE49-F238E27FC236}">
                <a16:creationId xmlns:a16="http://schemas.microsoft.com/office/drawing/2014/main" id="{27A08179-594C-4196-A1B2-556C1C8CEFA2}"/>
              </a:ext>
            </a:extLst>
          </p:cNvPr>
          <p:cNvSpPr/>
          <p:nvPr/>
        </p:nvSpPr>
        <p:spPr>
          <a:xfrm>
            <a:off x="1028885" y="4634773"/>
            <a:ext cx="10560112" cy="1100409"/>
          </a:xfrm>
          <a:prstGeom prst="roundRect">
            <a:avLst/>
          </a:prstGeom>
          <a:solidFill>
            <a:srgbClr val="D7E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prstClr val="white"/>
              </a:solidFill>
              <a:latin typeface="Calibri" panose="020F0502020204030204"/>
            </a:endParaRPr>
          </a:p>
        </p:txBody>
      </p:sp>
      <p:sp>
        <p:nvSpPr>
          <p:cNvPr id="26" name="textruta 25">
            <a:extLst>
              <a:ext uri="{FF2B5EF4-FFF2-40B4-BE49-F238E27FC236}">
                <a16:creationId xmlns:a16="http://schemas.microsoft.com/office/drawing/2014/main" id="{25C78765-0F73-4C2F-B448-17B54FE6057E}"/>
              </a:ext>
            </a:extLst>
          </p:cNvPr>
          <p:cNvSpPr txBox="1"/>
          <p:nvPr/>
        </p:nvSpPr>
        <p:spPr>
          <a:xfrm>
            <a:off x="1135313" y="4851319"/>
            <a:ext cx="2001769" cy="523220"/>
          </a:xfrm>
          <a:prstGeom prst="rect">
            <a:avLst/>
          </a:prstGeom>
          <a:noFill/>
        </p:spPr>
        <p:txBody>
          <a:bodyPr wrap="square" rtlCol="0">
            <a:spAutoFit/>
          </a:bodyPr>
          <a:lstStyle/>
          <a:p>
            <a:pPr algn="ctr" defTabSz="914377">
              <a:defRPr/>
            </a:pPr>
            <a:r>
              <a:rPr lang="sv-SE" sz="1400" dirty="0">
                <a:solidFill>
                  <a:srgbClr val="003056"/>
                </a:solidFill>
                <a:latin typeface="Calibri" panose="020F0502020204030204"/>
              </a:rPr>
              <a:t>Policy för personer med funktionsnedsättning</a:t>
            </a:r>
          </a:p>
        </p:txBody>
      </p:sp>
      <p:sp>
        <p:nvSpPr>
          <p:cNvPr id="28" name="textruta 27">
            <a:extLst>
              <a:ext uri="{FF2B5EF4-FFF2-40B4-BE49-F238E27FC236}">
                <a16:creationId xmlns:a16="http://schemas.microsoft.com/office/drawing/2014/main" id="{AA7FF59C-2E75-45E4-9F2C-F4AD9C86B390}"/>
              </a:ext>
            </a:extLst>
          </p:cNvPr>
          <p:cNvSpPr txBox="1"/>
          <p:nvPr/>
        </p:nvSpPr>
        <p:spPr>
          <a:xfrm>
            <a:off x="5542098" y="4860052"/>
            <a:ext cx="941905" cy="523220"/>
          </a:xfrm>
          <a:prstGeom prst="rect">
            <a:avLst/>
          </a:prstGeom>
          <a:noFill/>
        </p:spPr>
        <p:txBody>
          <a:bodyPr wrap="square" rtlCol="0">
            <a:spAutoFit/>
          </a:bodyPr>
          <a:lstStyle/>
          <a:p>
            <a:pPr algn="ctr" defTabSz="914377">
              <a:defRPr/>
            </a:pPr>
            <a:r>
              <a:rPr lang="sv-SE" sz="1400" dirty="0">
                <a:solidFill>
                  <a:srgbClr val="003056"/>
                </a:solidFill>
                <a:latin typeface="Calibri" panose="020F0502020204030204"/>
              </a:rPr>
              <a:t>Måltids-policy</a:t>
            </a:r>
          </a:p>
        </p:txBody>
      </p:sp>
      <p:sp>
        <p:nvSpPr>
          <p:cNvPr id="29" name="textruta 28">
            <a:extLst>
              <a:ext uri="{FF2B5EF4-FFF2-40B4-BE49-F238E27FC236}">
                <a16:creationId xmlns:a16="http://schemas.microsoft.com/office/drawing/2014/main" id="{61332FAC-8B4B-4D89-B971-3F7793D0F385}"/>
              </a:ext>
            </a:extLst>
          </p:cNvPr>
          <p:cNvSpPr txBox="1"/>
          <p:nvPr/>
        </p:nvSpPr>
        <p:spPr>
          <a:xfrm>
            <a:off x="6539103" y="4861156"/>
            <a:ext cx="1398195" cy="523220"/>
          </a:xfrm>
          <a:prstGeom prst="rect">
            <a:avLst/>
          </a:prstGeom>
          <a:noFill/>
        </p:spPr>
        <p:txBody>
          <a:bodyPr wrap="square" rtlCol="0">
            <a:spAutoFit/>
          </a:bodyPr>
          <a:lstStyle/>
          <a:p>
            <a:pPr algn="ctr" defTabSz="914377">
              <a:defRPr/>
            </a:pPr>
            <a:r>
              <a:rPr lang="sv-SE" sz="1400" dirty="0">
                <a:solidFill>
                  <a:srgbClr val="003056"/>
                </a:solidFill>
                <a:latin typeface="Calibri" panose="020F0502020204030204"/>
              </a:rPr>
              <a:t>Policy för </a:t>
            </a:r>
          </a:p>
          <a:p>
            <a:pPr algn="ctr" defTabSz="914377">
              <a:defRPr/>
            </a:pPr>
            <a:r>
              <a:rPr lang="sv-SE" sz="1400" dirty="0">
                <a:solidFill>
                  <a:srgbClr val="003056"/>
                </a:solidFill>
                <a:latin typeface="Calibri" panose="020F0502020204030204"/>
              </a:rPr>
              <a:t>invånardialog</a:t>
            </a:r>
          </a:p>
        </p:txBody>
      </p:sp>
      <p:sp>
        <p:nvSpPr>
          <p:cNvPr id="30" name="textruta 29">
            <a:extLst>
              <a:ext uri="{FF2B5EF4-FFF2-40B4-BE49-F238E27FC236}">
                <a16:creationId xmlns:a16="http://schemas.microsoft.com/office/drawing/2014/main" id="{5D42311B-4D80-4B9D-A54B-A22895BF7540}"/>
              </a:ext>
            </a:extLst>
          </p:cNvPr>
          <p:cNvSpPr txBox="1"/>
          <p:nvPr/>
        </p:nvSpPr>
        <p:spPr>
          <a:xfrm>
            <a:off x="7914551" y="4861156"/>
            <a:ext cx="1398191" cy="523220"/>
          </a:xfrm>
          <a:prstGeom prst="rect">
            <a:avLst/>
          </a:prstGeom>
          <a:noFill/>
        </p:spPr>
        <p:txBody>
          <a:bodyPr wrap="square" rtlCol="0">
            <a:spAutoFit/>
          </a:bodyPr>
          <a:lstStyle/>
          <a:p>
            <a:pPr algn="ctr" defTabSz="914377">
              <a:defRPr/>
            </a:pPr>
            <a:r>
              <a:rPr lang="sv-SE" sz="1400" dirty="0">
                <a:solidFill>
                  <a:srgbClr val="003056"/>
                </a:solidFill>
                <a:latin typeface="Calibri" panose="020F0502020204030204"/>
              </a:rPr>
              <a:t>Jämställdhets-</a:t>
            </a:r>
          </a:p>
          <a:p>
            <a:pPr algn="ctr" defTabSz="914377">
              <a:defRPr/>
            </a:pPr>
            <a:r>
              <a:rPr lang="sv-SE" sz="1400" dirty="0">
                <a:solidFill>
                  <a:srgbClr val="003056"/>
                </a:solidFill>
                <a:latin typeface="Calibri" panose="020F0502020204030204"/>
              </a:rPr>
              <a:t>policy</a:t>
            </a:r>
          </a:p>
        </p:txBody>
      </p:sp>
      <p:sp>
        <p:nvSpPr>
          <p:cNvPr id="31" name="textruta 30">
            <a:extLst>
              <a:ext uri="{FF2B5EF4-FFF2-40B4-BE49-F238E27FC236}">
                <a16:creationId xmlns:a16="http://schemas.microsoft.com/office/drawing/2014/main" id="{0F6024B0-9711-40D0-B42E-A8F78CE8B5EC}"/>
              </a:ext>
            </a:extLst>
          </p:cNvPr>
          <p:cNvSpPr txBox="1"/>
          <p:nvPr/>
        </p:nvSpPr>
        <p:spPr>
          <a:xfrm>
            <a:off x="9327501" y="4748388"/>
            <a:ext cx="2261497" cy="738664"/>
          </a:xfrm>
          <a:prstGeom prst="rect">
            <a:avLst/>
          </a:prstGeom>
          <a:noFill/>
        </p:spPr>
        <p:txBody>
          <a:bodyPr wrap="square" rtlCol="0">
            <a:spAutoFit/>
          </a:bodyPr>
          <a:lstStyle/>
          <a:p>
            <a:pPr algn="ctr" defTabSz="914377">
              <a:defRPr/>
            </a:pPr>
            <a:r>
              <a:rPr lang="sv-SE" sz="1400" dirty="0">
                <a:solidFill>
                  <a:srgbClr val="003056"/>
                </a:solidFill>
                <a:latin typeface="Calibri" panose="020F0502020204030204"/>
              </a:rPr>
              <a:t>Policy för trygghetsskapande och brottsförebyggande arbete</a:t>
            </a:r>
          </a:p>
        </p:txBody>
      </p:sp>
      <p:cxnSp>
        <p:nvCxnSpPr>
          <p:cNvPr id="9" name="Rak koppling 8">
            <a:extLst>
              <a:ext uri="{FF2B5EF4-FFF2-40B4-BE49-F238E27FC236}">
                <a16:creationId xmlns:a16="http://schemas.microsoft.com/office/drawing/2014/main" id="{CD3C8E92-5CA1-4791-92FF-ABD63BB3A19E}"/>
              </a:ext>
            </a:extLst>
          </p:cNvPr>
          <p:cNvCxnSpPr/>
          <p:nvPr/>
        </p:nvCxnSpPr>
        <p:spPr>
          <a:xfrm>
            <a:off x="3137081" y="4870992"/>
            <a:ext cx="0" cy="610755"/>
          </a:xfrm>
          <a:prstGeom prst="line">
            <a:avLst/>
          </a:prstGeom>
          <a:ln w="12700">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012C3AE7-BC8D-413F-86E9-EE511F45C3E6}"/>
              </a:ext>
            </a:extLst>
          </p:cNvPr>
          <p:cNvCxnSpPr/>
          <p:nvPr/>
        </p:nvCxnSpPr>
        <p:spPr>
          <a:xfrm>
            <a:off x="5535436" y="4866072"/>
            <a:ext cx="0" cy="610755"/>
          </a:xfrm>
          <a:prstGeom prst="line">
            <a:avLst/>
          </a:prstGeom>
          <a:ln w="12700">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36" name="Rak koppling 35">
            <a:extLst>
              <a:ext uri="{FF2B5EF4-FFF2-40B4-BE49-F238E27FC236}">
                <a16:creationId xmlns:a16="http://schemas.microsoft.com/office/drawing/2014/main" id="{341F8410-47E8-4200-90D2-333069994F34}"/>
              </a:ext>
            </a:extLst>
          </p:cNvPr>
          <p:cNvCxnSpPr/>
          <p:nvPr/>
        </p:nvCxnSpPr>
        <p:spPr>
          <a:xfrm>
            <a:off x="6527916" y="4870992"/>
            <a:ext cx="0" cy="610755"/>
          </a:xfrm>
          <a:prstGeom prst="line">
            <a:avLst/>
          </a:prstGeom>
          <a:ln w="12700">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498C3E2A-DFED-4EF2-BF8F-9AE84B47F16F}"/>
              </a:ext>
            </a:extLst>
          </p:cNvPr>
          <p:cNvCxnSpPr/>
          <p:nvPr/>
        </p:nvCxnSpPr>
        <p:spPr>
          <a:xfrm>
            <a:off x="7935757" y="4866072"/>
            <a:ext cx="0" cy="610755"/>
          </a:xfrm>
          <a:prstGeom prst="line">
            <a:avLst/>
          </a:prstGeom>
          <a:ln w="12700">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600CA89C-13E2-4B2D-B9CB-FF75BFE727A2}"/>
              </a:ext>
            </a:extLst>
          </p:cNvPr>
          <p:cNvCxnSpPr/>
          <p:nvPr/>
        </p:nvCxnSpPr>
        <p:spPr>
          <a:xfrm>
            <a:off x="9326336" y="4856237"/>
            <a:ext cx="0" cy="610755"/>
          </a:xfrm>
          <a:prstGeom prst="line">
            <a:avLst/>
          </a:prstGeom>
          <a:ln w="12700">
            <a:solidFill>
              <a:srgbClr val="254061"/>
            </a:solidFill>
          </a:ln>
        </p:spPr>
        <p:style>
          <a:lnRef idx="1">
            <a:schemeClr val="accent1"/>
          </a:lnRef>
          <a:fillRef idx="0">
            <a:schemeClr val="accent1"/>
          </a:fillRef>
          <a:effectRef idx="0">
            <a:schemeClr val="accent1"/>
          </a:effectRef>
          <a:fontRef idx="minor">
            <a:schemeClr val="tx1"/>
          </a:fontRef>
        </p:style>
      </p:cxnSp>
      <p:pic>
        <p:nvPicPr>
          <p:cNvPr id="82" name="Bildobjekt 81">
            <a:extLst>
              <a:ext uri="{FF2B5EF4-FFF2-40B4-BE49-F238E27FC236}">
                <a16:creationId xmlns:a16="http://schemas.microsoft.com/office/drawing/2014/main" id="{775948BB-6902-410A-BC60-B736C9EE0B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2446" y="284181"/>
            <a:ext cx="730981" cy="1005305"/>
          </a:xfrm>
          <a:prstGeom prst="rect">
            <a:avLst/>
          </a:prstGeom>
        </p:spPr>
      </p:pic>
      <p:grpSp>
        <p:nvGrpSpPr>
          <p:cNvPr id="86" name="Grupp 85">
            <a:extLst>
              <a:ext uri="{FF2B5EF4-FFF2-40B4-BE49-F238E27FC236}">
                <a16:creationId xmlns:a16="http://schemas.microsoft.com/office/drawing/2014/main" id="{6FAB35DC-2AB6-44AB-B7E0-96EF97354F51}"/>
              </a:ext>
            </a:extLst>
          </p:cNvPr>
          <p:cNvGrpSpPr/>
          <p:nvPr/>
        </p:nvGrpSpPr>
        <p:grpSpPr>
          <a:xfrm>
            <a:off x="3326075" y="715775"/>
            <a:ext cx="5529479" cy="1492413"/>
            <a:chOff x="2494556" y="536831"/>
            <a:chExt cx="4147109" cy="1119310"/>
          </a:xfrm>
        </p:grpSpPr>
        <p:sp>
          <p:nvSpPr>
            <p:cNvPr id="84" name="Båge 83">
              <a:extLst>
                <a:ext uri="{FF2B5EF4-FFF2-40B4-BE49-F238E27FC236}">
                  <a16:creationId xmlns:a16="http://schemas.microsoft.com/office/drawing/2014/main" id="{061CE501-AB08-43D8-BB21-E905C298A673}"/>
                </a:ext>
              </a:extLst>
            </p:cNvPr>
            <p:cNvSpPr/>
            <p:nvPr/>
          </p:nvSpPr>
          <p:spPr>
            <a:xfrm>
              <a:off x="2494556" y="584123"/>
              <a:ext cx="4147109" cy="1072018"/>
            </a:xfrm>
            <a:prstGeom prst="arc">
              <a:avLst>
                <a:gd name="adj1" fmla="val 10795351"/>
                <a:gd name="adj2" fmla="val 0"/>
              </a:avLst>
            </a:prstGeom>
            <a:ln w="28575">
              <a:solidFill>
                <a:srgbClr val="B2003B"/>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sv-SE">
                <a:solidFill>
                  <a:prstClr val="black"/>
                </a:solidFill>
                <a:latin typeface="Calibri" panose="020F0502020204030204"/>
              </a:endParaRPr>
            </a:p>
          </p:txBody>
        </p:sp>
        <p:sp>
          <p:nvSpPr>
            <p:cNvPr id="42" name="textruta 41">
              <a:extLst>
                <a:ext uri="{FF2B5EF4-FFF2-40B4-BE49-F238E27FC236}">
                  <a16:creationId xmlns:a16="http://schemas.microsoft.com/office/drawing/2014/main" id="{28A76923-5B79-496A-96D5-FC5078C64965}"/>
                </a:ext>
              </a:extLst>
            </p:cNvPr>
            <p:cNvSpPr txBox="1"/>
            <p:nvPr/>
          </p:nvSpPr>
          <p:spPr>
            <a:xfrm>
              <a:off x="3484293" y="536831"/>
              <a:ext cx="2160248" cy="234730"/>
            </a:xfrm>
            <a:prstGeom prst="rect">
              <a:avLst/>
            </a:prstGeom>
            <a:noFill/>
          </p:spPr>
          <p:txBody>
            <a:bodyPr wrap="square" rtlCol="0">
              <a:prstTxWarp prst="textArchUp">
                <a:avLst>
                  <a:gd name="adj" fmla="val 10865359"/>
                </a:avLst>
              </a:prstTxWarp>
              <a:spAutoFit/>
            </a:bodyPr>
            <a:lstStyle/>
            <a:p>
              <a:pPr algn="ctr" defTabSz="914377">
                <a:defRPr/>
              </a:pPr>
              <a:r>
                <a:rPr lang="sv-SE" sz="1600" dirty="0">
                  <a:ln>
                    <a:solidFill>
                      <a:srgbClr val="B2003B"/>
                    </a:solidFill>
                  </a:ln>
                  <a:solidFill>
                    <a:prstClr val="white"/>
                  </a:solidFill>
                  <a:latin typeface="Calibri" panose="020F0502020204030204"/>
                </a:rPr>
                <a:t>MÄNSKLIGA RÄTTIGHETER</a:t>
              </a:r>
            </a:p>
          </p:txBody>
        </p:sp>
      </p:grpSp>
      <p:sp>
        <p:nvSpPr>
          <p:cNvPr id="3" name="Rektangel: rundade hörn 2">
            <a:extLst>
              <a:ext uri="{FF2B5EF4-FFF2-40B4-BE49-F238E27FC236}">
                <a16:creationId xmlns:a16="http://schemas.microsoft.com/office/drawing/2014/main" id="{A05603EF-30B9-4547-B277-50DD45387691}"/>
              </a:ext>
            </a:extLst>
          </p:cNvPr>
          <p:cNvSpPr/>
          <p:nvPr/>
        </p:nvSpPr>
        <p:spPr>
          <a:xfrm>
            <a:off x="1028885" y="5735182"/>
            <a:ext cx="10547679" cy="1005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prstClr val="white"/>
              </a:solidFill>
              <a:latin typeface="Calibri" panose="020F0502020204030204"/>
            </a:endParaRPr>
          </a:p>
        </p:txBody>
      </p:sp>
      <p:sp>
        <p:nvSpPr>
          <p:cNvPr id="6" name="Rektangel 5">
            <a:extLst>
              <a:ext uri="{FF2B5EF4-FFF2-40B4-BE49-F238E27FC236}">
                <a16:creationId xmlns:a16="http://schemas.microsoft.com/office/drawing/2014/main" id="{DA16ED88-D7B6-4D77-B73E-1E52BF4AE907}"/>
              </a:ext>
            </a:extLst>
          </p:cNvPr>
          <p:cNvSpPr/>
          <p:nvPr/>
        </p:nvSpPr>
        <p:spPr>
          <a:xfrm>
            <a:off x="1309742" y="5811298"/>
            <a:ext cx="1797964" cy="82737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sv-SE" sz="1400" dirty="0">
                <a:solidFill>
                  <a:prstClr val="black"/>
                </a:solidFill>
                <a:latin typeface="Calibri" panose="020F0502020204030204"/>
              </a:rPr>
              <a:t>Handlingsplan för personer med funktionsnedsättning</a:t>
            </a:r>
          </a:p>
        </p:txBody>
      </p:sp>
      <p:sp>
        <p:nvSpPr>
          <p:cNvPr id="8" name="Rektangel 7">
            <a:extLst>
              <a:ext uri="{FF2B5EF4-FFF2-40B4-BE49-F238E27FC236}">
                <a16:creationId xmlns:a16="http://schemas.microsoft.com/office/drawing/2014/main" id="{1F57EF5D-26EF-4486-9AA5-CB4629FCDABF}"/>
              </a:ext>
            </a:extLst>
          </p:cNvPr>
          <p:cNvSpPr/>
          <p:nvPr/>
        </p:nvSpPr>
        <p:spPr>
          <a:xfrm>
            <a:off x="3122136" y="5816407"/>
            <a:ext cx="2403971" cy="822268"/>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sv-SE" sz="1400" dirty="0">
                <a:solidFill>
                  <a:prstClr val="black"/>
                </a:solidFill>
                <a:latin typeface="Calibri" panose="020F0502020204030204"/>
              </a:rPr>
              <a:t>Handlingsplan för alkohol, narkotika, doping, tobaksprevention och spel</a:t>
            </a:r>
          </a:p>
        </p:txBody>
      </p:sp>
      <p:sp>
        <p:nvSpPr>
          <p:cNvPr id="10" name="Rektangel 9">
            <a:extLst>
              <a:ext uri="{FF2B5EF4-FFF2-40B4-BE49-F238E27FC236}">
                <a16:creationId xmlns:a16="http://schemas.microsoft.com/office/drawing/2014/main" id="{60D148F9-0430-4028-9E77-05DF7F36FADA}"/>
              </a:ext>
            </a:extLst>
          </p:cNvPr>
          <p:cNvSpPr/>
          <p:nvPr/>
        </p:nvSpPr>
        <p:spPr>
          <a:xfrm>
            <a:off x="6539873" y="5809529"/>
            <a:ext cx="1396655" cy="82737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sv-SE" sz="1400" dirty="0">
                <a:solidFill>
                  <a:prstClr val="black"/>
                </a:solidFill>
                <a:latin typeface="Calibri" panose="020F0502020204030204"/>
              </a:rPr>
              <a:t>Handbok för invånardialog</a:t>
            </a:r>
          </a:p>
        </p:txBody>
      </p:sp>
      <p:sp>
        <p:nvSpPr>
          <p:cNvPr id="11" name="Rektangel 10">
            <a:extLst>
              <a:ext uri="{FF2B5EF4-FFF2-40B4-BE49-F238E27FC236}">
                <a16:creationId xmlns:a16="http://schemas.microsoft.com/office/drawing/2014/main" id="{84EED7F2-BBDD-443F-960E-856FF89D7BA8}"/>
              </a:ext>
            </a:extLst>
          </p:cNvPr>
          <p:cNvSpPr/>
          <p:nvPr/>
        </p:nvSpPr>
        <p:spPr>
          <a:xfrm>
            <a:off x="9271926" y="5811298"/>
            <a:ext cx="2317061" cy="870853"/>
          </a:xfrm>
          <a:prstGeom prst="rect">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sv-SE" sz="1400" dirty="0">
                <a:solidFill>
                  <a:prstClr val="black"/>
                </a:solidFill>
                <a:latin typeface="Calibri" panose="020F0502020204030204"/>
              </a:rPr>
              <a:t>Handlingsplan för trygghetsskapande och brottsförebyggande arbeten</a:t>
            </a:r>
          </a:p>
        </p:txBody>
      </p:sp>
      <p:sp>
        <p:nvSpPr>
          <p:cNvPr id="5" name="Frihandsfigur: Form 4">
            <a:extLst>
              <a:ext uri="{FF2B5EF4-FFF2-40B4-BE49-F238E27FC236}">
                <a16:creationId xmlns:a16="http://schemas.microsoft.com/office/drawing/2014/main" id="{3ACE1646-939E-4AAB-BA57-1438AD51ED8B}"/>
              </a:ext>
            </a:extLst>
          </p:cNvPr>
          <p:cNvSpPr/>
          <p:nvPr/>
        </p:nvSpPr>
        <p:spPr>
          <a:xfrm>
            <a:off x="3213279" y="780289"/>
            <a:ext cx="3282587" cy="5072593"/>
          </a:xfrm>
          <a:custGeom>
            <a:avLst/>
            <a:gdLst>
              <a:gd name="connsiteX0" fmla="*/ 1547788 w 1653402"/>
              <a:gd name="connsiteY0" fmla="*/ 0 h 4239579"/>
              <a:gd name="connsiteX1" fmla="*/ 1515784 w 1653402"/>
              <a:gd name="connsiteY1" fmla="*/ 2825496 h 4239579"/>
              <a:gd name="connsiteX2" fmla="*/ 199048 w 1653402"/>
              <a:gd name="connsiteY2" fmla="*/ 3278124 h 4239579"/>
              <a:gd name="connsiteX3" fmla="*/ 16168 w 1653402"/>
              <a:gd name="connsiteY3" fmla="*/ 4119372 h 4239579"/>
              <a:gd name="connsiteX4" fmla="*/ 20740 w 1653402"/>
              <a:gd name="connsiteY4" fmla="*/ 4215384 h 4239579"/>
              <a:gd name="connsiteX0" fmla="*/ 1822108 w 1853496"/>
              <a:gd name="connsiteY0" fmla="*/ 0 h 4239579"/>
              <a:gd name="connsiteX1" fmla="*/ 1515784 w 1853496"/>
              <a:gd name="connsiteY1" fmla="*/ 2825496 h 4239579"/>
              <a:gd name="connsiteX2" fmla="*/ 199048 w 1853496"/>
              <a:gd name="connsiteY2" fmla="*/ 3278124 h 4239579"/>
              <a:gd name="connsiteX3" fmla="*/ 16168 w 1853496"/>
              <a:gd name="connsiteY3" fmla="*/ 4119372 h 4239579"/>
              <a:gd name="connsiteX4" fmla="*/ 20740 w 1853496"/>
              <a:gd name="connsiteY4" fmla="*/ 4215384 h 4239579"/>
              <a:gd name="connsiteX0" fmla="*/ 1822108 w 1860192"/>
              <a:gd name="connsiteY0" fmla="*/ 0 h 4239579"/>
              <a:gd name="connsiteX1" fmla="*/ 1561504 w 1860192"/>
              <a:gd name="connsiteY1" fmla="*/ 2601468 h 4239579"/>
              <a:gd name="connsiteX2" fmla="*/ 199048 w 1860192"/>
              <a:gd name="connsiteY2" fmla="*/ 3278124 h 4239579"/>
              <a:gd name="connsiteX3" fmla="*/ 16168 w 1860192"/>
              <a:gd name="connsiteY3" fmla="*/ 4119372 h 4239579"/>
              <a:gd name="connsiteX4" fmla="*/ 20740 w 1860192"/>
              <a:gd name="connsiteY4" fmla="*/ 4215384 h 4239579"/>
              <a:gd name="connsiteX0" fmla="*/ 1822108 w 1849230"/>
              <a:gd name="connsiteY0" fmla="*/ 0 h 4239579"/>
              <a:gd name="connsiteX1" fmla="*/ 1561504 w 1849230"/>
              <a:gd name="connsiteY1" fmla="*/ 2601468 h 4239579"/>
              <a:gd name="connsiteX2" fmla="*/ 199048 w 1849230"/>
              <a:gd name="connsiteY2" fmla="*/ 3278124 h 4239579"/>
              <a:gd name="connsiteX3" fmla="*/ 16168 w 1849230"/>
              <a:gd name="connsiteY3" fmla="*/ 4119372 h 4239579"/>
              <a:gd name="connsiteX4" fmla="*/ 20740 w 1849230"/>
              <a:gd name="connsiteY4" fmla="*/ 4215384 h 4239579"/>
              <a:gd name="connsiteX0" fmla="*/ 1809668 w 1836790"/>
              <a:gd name="connsiteY0" fmla="*/ 0 h 4217067"/>
              <a:gd name="connsiteX1" fmla="*/ 1549064 w 1836790"/>
              <a:gd name="connsiteY1" fmla="*/ 2601468 h 4217067"/>
              <a:gd name="connsiteX2" fmla="*/ 186608 w 1836790"/>
              <a:gd name="connsiteY2" fmla="*/ 3278124 h 4217067"/>
              <a:gd name="connsiteX3" fmla="*/ 31160 w 1836790"/>
              <a:gd name="connsiteY3" fmla="*/ 3707892 h 4217067"/>
              <a:gd name="connsiteX4" fmla="*/ 8300 w 1836790"/>
              <a:gd name="connsiteY4" fmla="*/ 4215384 h 4217067"/>
              <a:gd name="connsiteX0" fmla="*/ 1788539 w 1815661"/>
              <a:gd name="connsiteY0" fmla="*/ 0 h 3834813"/>
              <a:gd name="connsiteX1" fmla="*/ 1527935 w 1815661"/>
              <a:gd name="connsiteY1" fmla="*/ 2601468 h 3834813"/>
              <a:gd name="connsiteX2" fmla="*/ 165479 w 1815661"/>
              <a:gd name="connsiteY2" fmla="*/ 3278124 h 3834813"/>
              <a:gd name="connsiteX3" fmla="*/ 10031 w 1815661"/>
              <a:gd name="connsiteY3" fmla="*/ 3707892 h 3834813"/>
              <a:gd name="connsiteX4" fmla="*/ 42035 w 1815661"/>
              <a:gd name="connsiteY4" fmla="*/ 3826764 h 3834813"/>
              <a:gd name="connsiteX0" fmla="*/ 1894744 w 1921866"/>
              <a:gd name="connsiteY0" fmla="*/ 0 h 3830176"/>
              <a:gd name="connsiteX1" fmla="*/ 1634140 w 1921866"/>
              <a:gd name="connsiteY1" fmla="*/ 2601468 h 3830176"/>
              <a:gd name="connsiteX2" fmla="*/ 271684 w 1921866"/>
              <a:gd name="connsiteY2" fmla="*/ 3278124 h 3830176"/>
              <a:gd name="connsiteX3" fmla="*/ 1936 w 1921866"/>
              <a:gd name="connsiteY3" fmla="*/ 3589020 h 3830176"/>
              <a:gd name="connsiteX4" fmla="*/ 148240 w 1921866"/>
              <a:gd name="connsiteY4" fmla="*/ 3826764 h 3830176"/>
              <a:gd name="connsiteX0" fmla="*/ 2371089 w 2432113"/>
              <a:gd name="connsiteY0" fmla="*/ 0 h 3830628"/>
              <a:gd name="connsiteX1" fmla="*/ 2110485 w 2432113"/>
              <a:gd name="connsiteY1" fmla="*/ 2601468 h 3830628"/>
              <a:gd name="connsiteX2" fmla="*/ 71373 w 2432113"/>
              <a:gd name="connsiteY2" fmla="*/ 3131820 h 3830628"/>
              <a:gd name="connsiteX3" fmla="*/ 478281 w 2432113"/>
              <a:gd name="connsiteY3" fmla="*/ 3589020 h 3830628"/>
              <a:gd name="connsiteX4" fmla="*/ 624585 w 2432113"/>
              <a:gd name="connsiteY4" fmla="*/ 3826764 h 3830628"/>
              <a:gd name="connsiteX0" fmla="*/ 2334349 w 2395373"/>
              <a:gd name="connsiteY0" fmla="*/ 0 h 3831930"/>
              <a:gd name="connsiteX1" fmla="*/ 2073745 w 2395373"/>
              <a:gd name="connsiteY1" fmla="*/ 2601468 h 3831930"/>
              <a:gd name="connsiteX2" fmla="*/ 34633 w 2395373"/>
              <a:gd name="connsiteY2" fmla="*/ 3131820 h 3831930"/>
              <a:gd name="connsiteX3" fmla="*/ 775297 w 2395373"/>
              <a:gd name="connsiteY3" fmla="*/ 3634740 h 3831930"/>
              <a:gd name="connsiteX4" fmla="*/ 587845 w 2395373"/>
              <a:gd name="connsiteY4" fmla="*/ 3826764 h 3831930"/>
              <a:gd name="connsiteX0" fmla="*/ 2335608 w 2396632"/>
              <a:gd name="connsiteY0" fmla="*/ 0 h 3823092"/>
              <a:gd name="connsiteX1" fmla="*/ 2075004 w 2396632"/>
              <a:gd name="connsiteY1" fmla="*/ 2601468 h 3823092"/>
              <a:gd name="connsiteX2" fmla="*/ 35892 w 2396632"/>
              <a:gd name="connsiteY2" fmla="*/ 3131820 h 3823092"/>
              <a:gd name="connsiteX3" fmla="*/ 776556 w 2396632"/>
              <a:gd name="connsiteY3" fmla="*/ 3634740 h 3823092"/>
              <a:gd name="connsiteX4" fmla="*/ 813132 w 2396632"/>
              <a:gd name="connsiteY4" fmla="*/ 3817620 h 3823092"/>
              <a:gd name="connsiteX0" fmla="*/ 2397253 w 2458277"/>
              <a:gd name="connsiteY0" fmla="*/ 0 h 3823092"/>
              <a:gd name="connsiteX1" fmla="*/ 2136649 w 2458277"/>
              <a:gd name="connsiteY1" fmla="*/ 2601468 h 3823092"/>
              <a:gd name="connsiteX2" fmla="*/ 97537 w 2458277"/>
              <a:gd name="connsiteY2" fmla="*/ 3131820 h 3823092"/>
              <a:gd name="connsiteX3" fmla="*/ 838201 w 2458277"/>
              <a:gd name="connsiteY3" fmla="*/ 3634740 h 3823092"/>
              <a:gd name="connsiteX4" fmla="*/ 874777 w 2458277"/>
              <a:gd name="connsiteY4" fmla="*/ 3817620 h 3823092"/>
              <a:gd name="connsiteX0" fmla="*/ 2427310 w 2489699"/>
              <a:gd name="connsiteY0" fmla="*/ 0 h 3822665"/>
              <a:gd name="connsiteX1" fmla="*/ 2166706 w 2489699"/>
              <a:gd name="connsiteY1" fmla="*/ 2601468 h 3822665"/>
              <a:gd name="connsiteX2" fmla="*/ 95590 w 2489699"/>
              <a:gd name="connsiteY2" fmla="*/ 3200400 h 3822665"/>
              <a:gd name="connsiteX3" fmla="*/ 868258 w 2489699"/>
              <a:gd name="connsiteY3" fmla="*/ 3634740 h 3822665"/>
              <a:gd name="connsiteX4" fmla="*/ 904834 w 2489699"/>
              <a:gd name="connsiteY4" fmla="*/ 3817620 h 3822665"/>
              <a:gd name="connsiteX0" fmla="*/ 2380638 w 2443027"/>
              <a:gd name="connsiteY0" fmla="*/ 0 h 3822665"/>
              <a:gd name="connsiteX1" fmla="*/ 2120034 w 2443027"/>
              <a:gd name="connsiteY1" fmla="*/ 2601468 h 3822665"/>
              <a:gd name="connsiteX2" fmla="*/ 48918 w 2443027"/>
              <a:gd name="connsiteY2" fmla="*/ 3200400 h 3822665"/>
              <a:gd name="connsiteX3" fmla="*/ 821586 w 2443027"/>
              <a:gd name="connsiteY3" fmla="*/ 3634740 h 3822665"/>
              <a:gd name="connsiteX4" fmla="*/ 858162 w 2443027"/>
              <a:gd name="connsiteY4" fmla="*/ 3817620 h 3822665"/>
              <a:gd name="connsiteX0" fmla="*/ 2420293 w 2484472"/>
              <a:gd name="connsiteY0" fmla="*/ 0 h 3822692"/>
              <a:gd name="connsiteX1" fmla="*/ 2159689 w 2484472"/>
              <a:gd name="connsiteY1" fmla="*/ 2601468 h 3822692"/>
              <a:gd name="connsiteX2" fmla="*/ 47425 w 2484472"/>
              <a:gd name="connsiteY2" fmla="*/ 3195828 h 3822692"/>
              <a:gd name="connsiteX3" fmla="*/ 861241 w 2484472"/>
              <a:gd name="connsiteY3" fmla="*/ 3634740 h 3822692"/>
              <a:gd name="connsiteX4" fmla="*/ 897817 w 2484472"/>
              <a:gd name="connsiteY4" fmla="*/ 3817620 h 3822692"/>
              <a:gd name="connsiteX0" fmla="*/ 2407048 w 2474193"/>
              <a:gd name="connsiteY0" fmla="*/ 0 h 3822692"/>
              <a:gd name="connsiteX1" fmla="*/ 2155588 w 2474193"/>
              <a:gd name="connsiteY1" fmla="*/ 2793492 h 3822692"/>
              <a:gd name="connsiteX2" fmla="*/ 34180 w 2474193"/>
              <a:gd name="connsiteY2" fmla="*/ 3195828 h 3822692"/>
              <a:gd name="connsiteX3" fmla="*/ 847996 w 2474193"/>
              <a:gd name="connsiteY3" fmla="*/ 3634740 h 3822692"/>
              <a:gd name="connsiteX4" fmla="*/ 884572 w 2474193"/>
              <a:gd name="connsiteY4" fmla="*/ 3817620 h 3822692"/>
              <a:gd name="connsiteX0" fmla="*/ 2407048 w 2433551"/>
              <a:gd name="connsiteY0" fmla="*/ 0 h 3822692"/>
              <a:gd name="connsiteX1" fmla="*/ 2155588 w 2433551"/>
              <a:gd name="connsiteY1" fmla="*/ 2793492 h 3822692"/>
              <a:gd name="connsiteX2" fmla="*/ 34180 w 2433551"/>
              <a:gd name="connsiteY2" fmla="*/ 3195828 h 3822692"/>
              <a:gd name="connsiteX3" fmla="*/ 847996 w 2433551"/>
              <a:gd name="connsiteY3" fmla="*/ 3634740 h 3822692"/>
              <a:gd name="connsiteX4" fmla="*/ 884572 w 2433551"/>
              <a:gd name="connsiteY4" fmla="*/ 3817620 h 3822692"/>
              <a:gd name="connsiteX0" fmla="*/ 2415942 w 2483506"/>
              <a:gd name="connsiteY0" fmla="*/ 0 h 3822438"/>
              <a:gd name="connsiteX1" fmla="*/ 2164482 w 2483506"/>
              <a:gd name="connsiteY1" fmla="*/ 2793492 h 3822438"/>
              <a:gd name="connsiteX2" fmla="*/ 33930 w 2483506"/>
              <a:gd name="connsiteY2" fmla="*/ 3241548 h 3822438"/>
              <a:gd name="connsiteX3" fmla="*/ 856890 w 2483506"/>
              <a:gd name="connsiteY3" fmla="*/ 3634740 h 3822438"/>
              <a:gd name="connsiteX4" fmla="*/ 893466 w 2483506"/>
              <a:gd name="connsiteY4" fmla="*/ 3817620 h 3822438"/>
              <a:gd name="connsiteX0" fmla="*/ 2394582 w 2462146"/>
              <a:gd name="connsiteY0" fmla="*/ 0 h 3822438"/>
              <a:gd name="connsiteX1" fmla="*/ 2143122 w 2462146"/>
              <a:gd name="connsiteY1" fmla="*/ 2793492 h 3822438"/>
              <a:gd name="connsiteX2" fmla="*/ 12570 w 2462146"/>
              <a:gd name="connsiteY2" fmla="*/ 3241548 h 3822438"/>
              <a:gd name="connsiteX3" fmla="*/ 835530 w 2462146"/>
              <a:gd name="connsiteY3" fmla="*/ 3634740 h 3822438"/>
              <a:gd name="connsiteX4" fmla="*/ 872106 w 2462146"/>
              <a:gd name="connsiteY4" fmla="*/ 3817620 h 3822438"/>
              <a:gd name="connsiteX0" fmla="*/ 2440220 w 2507784"/>
              <a:gd name="connsiteY0" fmla="*/ 0 h 3822438"/>
              <a:gd name="connsiteX1" fmla="*/ 2188760 w 2507784"/>
              <a:gd name="connsiteY1" fmla="*/ 2793492 h 3822438"/>
              <a:gd name="connsiteX2" fmla="*/ 58208 w 2507784"/>
              <a:gd name="connsiteY2" fmla="*/ 3241548 h 3822438"/>
              <a:gd name="connsiteX3" fmla="*/ 881168 w 2507784"/>
              <a:gd name="connsiteY3" fmla="*/ 3634740 h 3822438"/>
              <a:gd name="connsiteX4" fmla="*/ 917744 w 2507784"/>
              <a:gd name="connsiteY4" fmla="*/ 3817620 h 3822438"/>
              <a:gd name="connsiteX0" fmla="*/ 2462167 w 2530787"/>
              <a:gd name="connsiteY0" fmla="*/ 0 h 3822438"/>
              <a:gd name="connsiteX1" fmla="*/ 2210707 w 2530787"/>
              <a:gd name="connsiteY1" fmla="*/ 2793492 h 3822438"/>
              <a:gd name="connsiteX2" fmla="*/ 57295 w 2530787"/>
              <a:gd name="connsiteY2" fmla="*/ 3241548 h 3822438"/>
              <a:gd name="connsiteX3" fmla="*/ 903115 w 2530787"/>
              <a:gd name="connsiteY3" fmla="*/ 3634740 h 3822438"/>
              <a:gd name="connsiteX4" fmla="*/ 939691 w 2530787"/>
              <a:gd name="connsiteY4" fmla="*/ 3817620 h 3822438"/>
              <a:gd name="connsiteX0" fmla="*/ 2432578 w 2501198"/>
              <a:gd name="connsiteY0" fmla="*/ 0 h 3822438"/>
              <a:gd name="connsiteX1" fmla="*/ 2181118 w 2501198"/>
              <a:gd name="connsiteY1" fmla="*/ 2793492 h 3822438"/>
              <a:gd name="connsiteX2" fmla="*/ 27706 w 2501198"/>
              <a:gd name="connsiteY2" fmla="*/ 3241548 h 3822438"/>
              <a:gd name="connsiteX3" fmla="*/ 873526 w 2501198"/>
              <a:gd name="connsiteY3" fmla="*/ 3634740 h 3822438"/>
              <a:gd name="connsiteX4" fmla="*/ 910102 w 2501198"/>
              <a:gd name="connsiteY4" fmla="*/ 3817620 h 3822438"/>
              <a:gd name="connsiteX0" fmla="*/ 2432331 w 2500951"/>
              <a:gd name="connsiteY0" fmla="*/ 0 h 3821278"/>
              <a:gd name="connsiteX1" fmla="*/ 2180871 w 2500951"/>
              <a:gd name="connsiteY1" fmla="*/ 2793492 h 3821278"/>
              <a:gd name="connsiteX2" fmla="*/ 27459 w 2500951"/>
              <a:gd name="connsiteY2" fmla="*/ 3241548 h 3821278"/>
              <a:gd name="connsiteX3" fmla="*/ 960147 w 2500951"/>
              <a:gd name="connsiteY3" fmla="*/ 3589020 h 3821278"/>
              <a:gd name="connsiteX4" fmla="*/ 909855 w 2500951"/>
              <a:gd name="connsiteY4" fmla="*/ 3817620 h 3821278"/>
              <a:gd name="connsiteX0" fmla="*/ 2435925 w 2504545"/>
              <a:gd name="connsiteY0" fmla="*/ 0 h 3821781"/>
              <a:gd name="connsiteX1" fmla="*/ 2184465 w 2504545"/>
              <a:gd name="connsiteY1" fmla="*/ 2793492 h 3821781"/>
              <a:gd name="connsiteX2" fmla="*/ 31053 w 2504545"/>
              <a:gd name="connsiteY2" fmla="*/ 3241548 h 3821781"/>
              <a:gd name="connsiteX3" fmla="*/ 908877 w 2504545"/>
              <a:gd name="connsiteY3" fmla="*/ 3611880 h 3821781"/>
              <a:gd name="connsiteX4" fmla="*/ 913449 w 2504545"/>
              <a:gd name="connsiteY4" fmla="*/ 3817620 h 3821781"/>
              <a:gd name="connsiteX0" fmla="*/ 2439984 w 2508604"/>
              <a:gd name="connsiteY0" fmla="*/ 0 h 3826265"/>
              <a:gd name="connsiteX1" fmla="*/ 2188524 w 2508604"/>
              <a:gd name="connsiteY1" fmla="*/ 2793492 h 3826265"/>
              <a:gd name="connsiteX2" fmla="*/ 35112 w 2508604"/>
              <a:gd name="connsiteY2" fmla="*/ 3241548 h 3826265"/>
              <a:gd name="connsiteX3" fmla="*/ 912936 w 2508604"/>
              <a:gd name="connsiteY3" fmla="*/ 3611880 h 3826265"/>
              <a:gd name="connsiteX4" fmla="*/ 917508 w 2508604"/>
              <a:gd name="connsiteY4" fmla="*/ 3817620 h 3826265"/>
              <a:gd name="connsiteX0" fmla="*/ 2446261 w 2514881"/>
              <a:gd name="connsiteY0" fmla="*/ 0 h 3826265"/>
              <a:gd name="connsiteX1" fmla="*/ 2194801 w 2514881"/>
              <a:gd name="connsiteY1" fmla="*/ 2793492 h 3826265"/>
              <a:gd name="connsiteX2" fmla="*/ 41389 w 2514881"/>
              <a:gd name="connsiteY2" fmla="*/ 3241548 h 3826265"/>
              <a:gd name="connsiteX3" fmla="*/ 919213 w 2514881"/>
              <a:gd name="connsiteY3" fmla="*/ 3611880 h 3826265"/>
              <a:gd name="connsiteX4" fmla="*/ 923785 w 2514881"/>
              <a:gd name="connsiteY4" fmla="*/ 3817620 h 3826265"/>
              <a:gd name="connsiteX0" fmla="*/ 2441944 w 2510564"/>
              <a:gd name="connsiteY0" fmla="*/ 0 h 3795012"/>
              <a:gd name="connsiteX1" fmla="*/ 2190484 w 2510564"/>
              <a:gd name="connsiteY1" fmla="*/ 2793492 h 3795012"/>
              <a:gd name="connsiteX2" fmla="*/ 37072 w 2510564"/>
              <a:gd name="connsiteY2" fmla="*/ 3241548 h 3795012"/>
              <a:gd name="connsiteX3" fmla="*/ 914896 w 2510564"/>
              <a:gd name="connsiteY3" fmla="*/ 3611880 h 3795012"/>
              <a:gd name="connsiteX4" fmla="*/ 974332 w 2510564"/>
              <a:gd name="connsiteY4" fmla="*/ 3790188 h 3795012"/>
              <a:gd name="connsiteX0" fmla="*/ 2424707 w 2493327"/>
              <a:gd name="connsiteY0" fmla="*/ 0 h 3795704"/>
              <a:gd name="connsiteX1" fmla="*/ 2173247 w 2493327"/>
              <a:gd name="connsiteY1" fmla="*/ 2793492 h 3795704"/>
              <a:gd name="connsiteX2" fmla="*/ 19835 w 2493327"/>
              <a:gd name="connsiteY2" fmla="*/ 3241548 h 3795704"/>
              <a:gd name="connsiteX3" fmla="*/ 1094255 w 2493327"/>
              <a:gd name="connsiteY3" fmla="*/ 3630168 h 3795704"/>
              <a:gd name="connsiteX4" fmla="*/ 957095 w 2493327"/>
              <a:gd name="connsiteY4" fmla="*/ 3790188 h 3795704"/>
              <a:gd name="connsiteX0" fmla="*/ 2384132 w 2450859"/>
              <a:gd name="connsiteY0" fmla="*/ 0 h 3795799"/>
              <a:gd name="connsiteX1" fmla="*/ 2132672 w 2450859"/>
              <a:gd name="connsiteY1" fmla="*/ 2793492 h 3795799"/>
              <a:gd name="connsiteX2" fmla="*/ 20408 w 2450859"/>
              <a:gd name="connsiteY2" fmla="*/ 3227832 h 3795799"/>
              <a:gd name="connsiteX3" fmla="*/ 1053680 w 2450859"/>
              <a:gd name="connsiteY3" fmla="*/ 3630168 h 3795799"/>
              <a:gd name="connsiteX4" fmla="*/ 916520 w 2450859"/>
              <a:gd name="connsiteY4" fmla="*/ 3790188 h 3795799"/>
              <a:gd name="connsiteX0" fmla="*/ 2381485 w 2448212"/>
              <a:gd name="connsiteY0" fmla="*/ 0 h 3795799"/>
              <a:gd name="connsiteX1" fmla="*/ 2130025 w 2448212"/>
              <a:gd name="connsiteY1" fmla="*/ 2793492 h 3795799"/>
              <a:gd name="connsiteX2" fmla="*/ 17761 w 2448212"/>
              <a:gd name="connsiteY2" fmla="*/ 3227832 h 3795799"/>
              <a:gd name="connsiteX3" fmla="*/ 1051033 w 2448212"/>
              <a:gd name="connsiteY3" fmla="*/ 3630168 h 3795799"/>
              <a:gd name="connsiteX4" fmla="*/ 913873 w 2448212"/>
              <a:gd name="connsiteY4" fmla="*/ 3790188 h 3795799"/>
              <a:gd name="connsiteX0" fmla="*/ 2376568 w 2443295"/>
              <a:gd name="connsiteY0" fmla="*/ 0 h 3794408"/>
              <a:gd name="connsiteX1" fmla="*/ 2125108 w 2443295"/>
              <a:gd name="connsiteY1" fmla="*/ 2793492 h 3794408"/>
              <a:gd name="connsiteX2" fmla="*/ 12844 w 2443295"/>
              <a:gd name="connsiteY2" fmla="*/ 3227832 h 3794408"/>
              <a:gd name="connsiteX3" fmla="*/ 1224424 w 2443295"/>
              <a:gd name="connsiteY3" fmla="*/ 3589020 h 3794408"/>
              <a:gd name="connsiteX4" fmla="*/ 908956 w 2443295"/>
              <a:gd name="connsiteY4" fmla="*/ 3790188 h 3794408"/>
              <a:gd name="connsiteX0" fmla="*/ 2382697 w 2449424"/>
              <a:gd name="connsiteY0" fmla="*/ 0 h 3794408"/>
              <a:gd name="connsiteX1" fmla="*/ 2131237 w 2449424"/>
              <a:gd name="connsiteY1" fmla="*/ 2793492 h 3794408"/>
              <a:gd name="connsiteX2" fmla="*/ 18973 w 2449424"/>
              <a:gd name="connsiteY2" fmla="*/ 3227832 h 3794408"/>
              <a:gd name="connsiteX3" fmla="*/ 1230553 w 2449424"/>
              <a:gd name="connsiteY3" fmla="*/ 3589020 h 3794408"/>
              <a:gd name="connsiteX4" fmla="*/ 915085 w 2449424"/>
              <a:gd name="connsiteY4" fmla="*/ 3790188 h 3794408"/>
              <a:gd name="connsiteX0" fmla="*/ 2382546 w 2449273"/>
              <a:gd name="connsiteY0" fmla="*/ 0 h 3803364"/>
              <a:gd name="connsiteX1" fmla="*/ 2131086 w 2449273"/>
              <a:gd name="connsiteY1" fmla="*/ 2793492 h 3803364"/>
              <a:gd name="connsiteX2" fmla="*/ 18822 w 2449273"/>
              <a:gd name="connsiteY2" fmla="*/ 3227832 h 3803364"/>
              <a:gd name="connsiteX3" fmla="*/ 1230402 w 2449273"/>
              <a:gd name="connsiteY3" fmla="*/ 3589020 h 3803364"/>
              <a:gd name="connsiteX4" fmla="*/ 846354 w 2449273"/>
              <a:gd name="connsiteY4" fmla="*/ 3799332 h 3803364"/>
              <a:gd name="connsiteX0" fmla="*/ 2376460 w 2443187"/>
              <a:gd name="connsiteY0" fmla="*/ 0 h 3804445"/>
              <a:gd name="connsiteX1" fmla="*/ 2125000 w 2443187"/>
              <a:gd name="connsiteY1" fmla="*/ 2793492 h 3804445"/>
              <a:gd name="connsiteX2" fmla="*/ 12736 w 2443187"/>
              <a:gd name="connsiteY2" fmla="*/ 3227832 h 3804445"/>
              <a:gd name="connsiteX3" fmla="*/ 1224316 w 2443187"/>
              <a:gd name="connsiteY3" fmla="*/ 3625596 h 3804445"/>
              <a:gd name="connsiteX4" fmla="*/ 840268 w 2443187"/>
              <a:gd name="connsiteY4" fmla="*/ 3799332 h 3804445"/>
              <a:gd name="connsiteX0" fmla="*/ 2395213 w 2461940"/>
              <a:gd name="connsiteY0" fmla="*/ 0 h 3804445"/>
              <a:gd name="connsiteX1" fmla="*/ 2143753 w 2461940"/>
              <a:gd name="connsiteY1" fmla="*/ 2793492 h 3804445"/>
              <a:gd name="connsiteX2" fmla="*/ 31489 w 2461940"/>
              <a:gd name="connsiteY2" fmla="*/ 3227832 h 3804445"/>
              <a:gd name="connsiteX3" fmla="*/ 1243069 w 2461940"/>
              <a:gd name="connsiteY3" fmla="*/ 3625596 h 3804445"/>
              <a:gd name="connsiteX4" fmla="*/ 859021 w 2461940"/>
              <a:gd name="connsiteY4" fmla="*/ 3799332 h 3804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940" h="3804445">
                <a:moveTo>
                  <a:pt x="2395213" y="0"/>
                </a:moveTo>
                <a:cubicBezTo>
                  <a:pt x="2491606" y="1139571"/>
                  <a:pt x="2537707" y="2255520"/>
                  <a:pt x="2143753" y="2793492"/>
                </a:cubicBezTo>
                <a:cubicBezTo>
                  <a:pt x="1749799" y="3331464"/>
                  <a:pt x="282187" y="2759964"/>
                  <a:pt x="31489" y="3227832"/>
                </a:cubicBezTo>
                <a:cubicBezTo>
                  <a:pt x="-219209" y="3695700"/>
                  <a:pt x="1105147" y="3530346"/>
                  <a:pt x="1243069" y="3625596"/>
                </a:cubicBezTo>
                <a:cubicBezTo>
                  <a:pt x="1380991" y="3720846"/>
                  <a:pt x="841876" y="3829431"/>
                  <a:pt x="859021" y="3799332"/>
                </a:cubicBezTo>
              </a:path>
            </a:pathLst>
          </a:custGeom>
          <a:noFill/>
          <a:ln w="38100">
            <a:solidFill>
              <a:srgbClr val="B20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76" name="textruta 75"/>
          <p:cNvSpPr txBox="1"/>
          <p:nvPr/>
        </p:nvSpPr>
        <p:spPr>
          <a:xfrm>
            <a:off x="4944731" y="2451653"/>
            <a:ext cx="2293469" cy="584775"/>
          </a:xfrm>
          <a:prstGeom prst="rect">
            <a:avLst/>
          </a:prstGeom>
          <a:noFill/>
        </p:spPr>
        <p:txBody>
          <a:bodyPr wrap="square" rtlCol="0">
            <a:spAutoFit/>
          </a:bodyPr>
          <a:lstStyle/>
          <a:p>
            <a:pPr algn="ctr" defTabSz="914377">
              <a:defRPr/>
            </a:pPr>
            <a:r>
              <a:rPr lang="sv-SE" sz="1600" b="1" dirty="0">
                <a:solidFill>
                  <a:prstClr val="white"/>
                </a:solidFill>
                <a:latin typeface="Calibri" panose="020F0502020204030204"/>
              </a:rPr>
              <a:t>PROGRAM FÖR </a:t>
            </a:r>
            <a:br>
              <a:rPr lang="sv-SE" sz="1600" b="1" dirty="0">
                <a:solidFill>
                  <a:prstClr val="white"/>
                </a:solidFill>
                <a:latin typeface="Calibri" panose="020F0502020204030204"/>
              </a:rPr>
            </a:br>
            <a:r>
              <a:rPr lang="sv-SE" sz="1600" b="1" dirty="0">
                <a:solidFill>
                  <a:prstClr val="white"/>
                </a:solidFill>
                <a:latin typeface="Calibri" panose="020F0502020204030204"/>
              </a:rPr>
              <a:t>SOCIAL HÅLLBARHET</a:t>
            </a:r>
          </a:p>
        </p:txBody>
      </p:sp>
      <p:sp>
        <p:nvSpPr>
          <p:cNvPr id="39" name="textruta 38">
            <a:extLst>
              <a:ext uri="{FF2B5EF4-FFF2-40B4-BE49-F238E27FC236}">
                <a16:creationId xmlns:a16="http://schemas.microsoft.com/office/drawing/2014/main" id="{A6097C91-6395-4EBE-9D51-6588D248AE29}"/>
              </a:ext>
            </a:extLst>
          </p:cNvPr>
          <p:cNvSpPr txBox="1"/>
          <p:nvPr/>
        </p:nvSpPr>
        <p:spPr>
          <a:xfrm rot="21307526">
            <a:off x="5411447" y="3038340"/>
            <a:ext cx="1415056" cy="307777"/>
          </a:xfrm>
          <a:prstGeom prst="rect">
            <a:avLst/>
          </a:prstGeom>
          <a:solidFill>
            <a:srgbClr val="C3E1ED"/>
          </a:solidFill>
        </p:spPr>
        <p:txBody>
          <a:bodyPr wrap="square" rtlCol="0">
            <a:spAutoFit/>
          </a:bodyPr>
          <a:lstStyle/>
          <a:p>
            <a:pPr algn="ctr" defTabSz="914377">
              <a:defRPr/>
            </a:pPr>
            <a:r>
              <a:rPr lang="sv-SE" sz="1400" dirty="0">
                <a:solidFill>
                  <a:srgbClr val="042E54"/>
                </a:solidFill>
                <a:latin typeface="Calibri" panose="020F0502020204030204"/>
              </a:rPr>
              <a:t>+ handlingsplan</a:t>
            </a:r>
          </a:p>
        </p:txBody>
      </p:sp>
      <p:sp>
        <p:nvSpPr>
          <p:cNvPr id="41" name="textruta 40">
            <a:extLst>
              <a:ext uri="{FF2B5EF4-FFF2-40B4-BE49-F238E27FC236}">
                <a16:creationId xmlns:a16="http://schemas.microsoft.com/office/drawing/2014/main" id="{402E4DB5-1884-4063-A310-E410FBE0E62E}"/>
              </a:ext>
            </a:extLst>
          </p:cNvPr>
          <p:cNvSpPr txBox="1"/>
          <p:nvPr/>
        </p:nvSpPr>
        <p:spPr>
          <a:xfrm>
            <a:off x="5125152" y="3994451"/>
            <a:ext cx="2001769" cy="523220"/>
          </a:xfrm>
          <a:prstGeom prst="rect">
            <a:avLst/>
          </a:prstGeom>
          <a:noFill/>
        </p:spPr>
        <p:txBody>
          <a:bodyPr wrap="square" rtlCol="0">
            <a:spAutoFit/>
          </a:bodyPr>
          <a:lstStyle/>
          <a:p>
            <a:pPr algn="ctr" defTabSz="914377">
              <a:defRPr/>
            </a:pPr>
            <a:r>
              <a:rPr lang="sv-SE" sz="1400" dirty="0">
                <a:solidFill>
                  <a:prstClr val="white"/>
                </a:solidFill>
                <a:latin typeface="Calibri" panose="020F0502020204030204"/>
              </a:rPr>
              <a:t>Jämlika förutsättningar, </a:t>
            </a:r>
            <a:br>
              <a:rPr lang="sv-SE" sz="1400" dirty="0">
                <a:solidFill>
                  <a:prstClr val="white"/>
                </a:solidFill>
                <a:latin typeface="Calibri" panose="020F0502020204030204"/>
              </a:rPr>
            </a:br>
            <a:r>
              <a:rPr lang="sv-SE" sz="1400" dirty="0">
                <a:solidFill>
                  <a:prstClr val="white"/>
                </a:solidFill>
                <a:latin typeface="Calibri" panose="020F0502020204030204"/>
              </a:rPr>
              <a:t>tillit, framtidstro</a:t>
            </a:r>
          </a:p>
        </p:txBody>
      </p:sp>
      <p:sp>
        <p:nvSpPr>
          <p:cNvPr id="27" name="textruta 26">
            <a:extLst>
              <a:ext uri="{FF2B5EF4-FFF2-40B4-BE49-F238E27FC236}">
                <a16:creationId xmlns:a16="http://schemas.microsoft.com/office/drawing/2014/main" id="{833F0A81-1B16-4D25-81CE-3A4F47EB44B5}"/>
              </a:ext>
            </a:extLst>
          </p:cNvPr>
          <p:cNvSpPr txBox="1"/>
          <p:nvPr/>
        </p:nvSpPr>
        <p:spPr>
          <a:xfrm>
            <a:off x="3137081" y="4860053"/>
            <a:ext cx="2405016" cy="738664"/>
          </a:xfrm>
          <a:prstGeom prst="rect">
            <a:avLst/>
          </a:prstGeom>
          <a:noFill/>
        </p:spPr>
        <p:txBody>
          <a:bodyPr wrap="square" rtlCol="0">
            <a:spAutoFit/>
          </a:bodyPr>
          <a:lstStyle/>
          <a:p>
            <a:pPr algn="ctr" defTabSz="914377">
              <a:defRPr/>
            </a:pPr>
            <a:r>
              <a:rPr lang="sv-SE" sz="1400" dirty="0">
                <a:solidFill>
                  <a:srgbClr val="003056"/>
                </a:solidFill>
                <a:latin typeface="Calibri" panose="020F0502020204030204"/>
              </a:rPr>
              <a:t>Policy för alkohol, narkotika, doping, tobaksprevention och spel</a:t>
            </a:r>
          </a:p>
        </p:txBody>
      </p:sp>
    </p:spTree>
    <p:extLst>
      <p:ext uri="{BB962C8B-B14F-4D97-AF65-F5344CB8AC3E}">
        <p14:creationId xmlns:p14="http://schemas.microsoft.com/office/powerpoint/2010/main" val="377906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E4F94220-720C-48D1-9DD4-ADA247AF44F6}"/>
              </a:ext>
            </a:extLst>
          </p:cNvPr>
          <p:cNvPicPr>
            <a:picLocks noChangeAspect="1"/>
          </p:cNvPicPr>
          <p:nvPr/>
        </p:nvPicPr>
        <p:blipFill rotWithShape="1">
          <a:blip r:embed="rId3">
            <a:extLst>
              <a:ext uri="{28A0092B-C50C-407E-A947-70E740481C1C}">
                <a14:useLocalDpi xmlns:a14="http://schemas.microsoft.com/office/drawing/2010/main" val="0"/>
              </a:ext>
            </a:extLst>
          </a:blip>
          <a:srcRect t="10797" b="7115"/>
          <a:stretch/>
        </p:blipFill>
        <p:spPr>
          <a:xfrm>
            <a:off x="371316" y="0"/>
            <a:ext cx="11817349" cy="6858000"/>
          </a:xfrm>
          <a:prstGeom prst="rect">
            <a:avLst/>
          </a:prstGeom>
        </p:spPr>
      </p:pic>
      <p:sp>
        <p:nvSpPr>
          <p:cNvPr id="14" name="Rektangel 13">
            <a:extLst>
              <a:ext uri="{FF2B5EF4-FFF2-40B4-BE49-F238E27FC236}">
                <a16:creationId xmlns:a16="http://schemas.microsoft.com/office/drawing/2014/main" id="{A3D16986-A5F3-4A8D-B8E1-3688E97E5BCE}"/>
              </a:ext>
            </a:extLst>
          </p:cNvPr>
          <p:cNvSpPr/>
          <p:nvPr/>
        </p:nvSpPr>
        <p:spPr>
          <a:xfrm>
            <a:off x="187324" y="-1"/>
            <a:ext cx="11817351" cy="6858001"/>
          </a:xfrm>
          <a:prstGeom prst="rect">
            <a:avLst/>
          </a:prstGeom>
          <a:solidFill>
            <a:srgbClr val="042E5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rtl="0" fontAlgn="base"/>
            <a:r>
              <a:rPr lang="sv-SE" sz="4000" b="0" i="0" u="none" strike="noStrike" dirty="0">
                <a:solidFill>
                  <a:srgbClr val="FFFFFF"/>
                </a:solidFill>
                <a:effectLst/>
                <a:latin typeface="Calibri Light" panose="020F0302020204030204" pitchFamily="34" charset="0"/>
              </a:rPr>
              <a:t>Kultur-, idrotts- och fritidsförvaltningen </a:t>
            </a:r>
            <a:r>
              <a:rPr lang="en-US" sz="4000" b="0" i="0" dirty="0">
                <a:solidFill>
                  <a:srgbClr val="000000"/>
                </a:solidFill>
                <a:effectLst/>
                <a:latin typeface="Calibri Light" panose="020F0302020204030204" pitchFamily="34" charset="0"/>
              </a:rPr>
              <a:t>​</a:t>
            </a:r>
            <a:endParaRPr lang="en-US" sz="4000" b="0" i="0" dirty="0">
              <a:solidFill>
                <a:srgbClr val="000000"/>
              </a:solidFill>
              <a:effectLst/>
              <a:latin typeface="Segoe UI" panose="020B0502040204020203" pitchFamily="34" charset="0"/>
            </a:endParaRPr>
          </a:p>
          <a:p>
            <a:pPr algn="ctr" rtl="0" fontAlgn="base"/>
            <a:r>
              <a:rPr lang="sv-SE" sz="4000" b="0" i="0" u="none" strike="noStrike" dirty="0">
                <a:solidFill>
                  <a:srgbClr val="FFFFFF"/>
                </a:solidFill>
                <a:effectLst/>
                <a:latin typeface="Calibri Light" panose="020F0302020204030204" pitchFamily="34" charset="0"/>
              </a:rPr>
              <a:t>bidrar genom </a:t>
            </a:r>
            <a:r>
              <a:rPr lang="sv-SE" sz="4000" b="1" i="0" u="none" strike="noStrike" dirty="0">
                <a:solidFill>
                  <a:srgbClr val="FFFFFF"/>
                </a:solidFill>
                <a:effectLst/>
                <a:latin typeface="Calibri Light" panose="020F0302020204030204" pitchFamily="34" charset="0"/>
              </a:rPr>
              <a:t>mod</a:t>
            </a:r>
            <a:r>
              <a:rPr lang="sv-SE" sz="4000" b="0" i="0" u="none" strike="noStrike" dirty="0">
                <a:solidFill>
                  <a:srgbClr val="FFFFFF"/>
                </a:solidFill>
                <a:effectLst/>
                <a:latin typeface="Calibri Light" panose="020F0302020204030204" pitchFamily="34" charset="0"/>
              </a:rPr>
              <a:t> och </a:t>
            </a:r>
            <a:r>
              <a:rPr lang="sv-SE" sz="4000" b="1" i="0" u="none" strike="noStrike" dirty="0">
                <a:solidFill>
                  <a:srgbClr val="FFFFFF"/>
                </a:solidFill>
                <a:effectLst/>
                <a:latin typeface="Calibri Light" panose="020F0302020204030204" pitchFamily="34" charset="0"/>
              </a:rPr>
              <a:t>utvecklingskraft </a:t>
            </a:r>
            <a:r>
              <a:rPr lang="en-US" sz="4000" b="0" i="0" dirty="0">
                <a:solidFill>
                  <a:srgbClr val="000000"/>
                </a:solidFill>
                <a:effectLst/>
                <a:latin typeface="Calibri Light" panose="020F0302020204030204" pitchFamily="34" charset="0"/>
              </a:rPr>
              <a:t>​</a:t>
            </a:r>
            <a:endParaRPr lang="en-US" sz="4000" b="0" i="0" dirty="0">
              <a:solidFill>
                <a:srgbClr val="000000"/>
              </a:solidFill>
              <a:effectLst/>
              <a:latin typeface="Segoe UI" panose="020B0502040204020203" pitchFamily="34" charset="0"/>
            </a:endParaRPr>
          </a:p>
          <a:p>
            <a:pPr algn="ctr" rtl="0" fontAlgn="base"/>
            <a:r>
              <a:rPr lang="sv-SE" sz="4000" b="0" i="0" u="none" strike="noStrike" dirty="0">
                <a:solidFill>
                  <a:srgbClr val="FFFFFF"/>
                </a:solidFill>
                <a:effectLst/>
                <a:latin typeface="Calibri Light" panose="020F0302020204030204" pitchFamily="34" charset="0"/>
              </a:rPr>
              <a:t>till </a:t>
            </a:r>
            <a:r>
              <a:rPr lang="sv-SE" sz="4000" b="1" i="0" u="none" strike="noStrike" dirty="0">
                <a:solidFill>
                  <a:srgbClr val="FFFFFF"/>
                </a:solidFill>
                <a:effectLst/>
                <a:latin typeface="Calibri Light" panose="020F0302020204030204" pitchFamily="34" charset="0"/>
              </a:rPr>
              <a:t>magiska ögonblick, livskvalitet och </a:t>
            </a:r>
          </a:p>
          <a:p>
            <a:pPr algn="ctr" rtl="0" fontAlgn="base"/>
            <a:r>
              <a:rPr lang="sv-SE" sz="4000" b="1" i="0" u="none" strike="noStrike" dirty="0">
                <a:solidFill>
                  <a:srgbClr val="FFFFFF"/>
                </a:solidFill>
                <a:effectLst/>
                <a:latin typeface="Calibri Light" panose="020F0302020204030204" pitchFamily="34" charset="0"/>
              </a:rPr>
              <a:t>en socialt hållbar stad. </a:t>
            </a:r>
            <a:r>
              <a:rPr lang="en-US" sz="4000" b="0" i="0" dirty="0">
                <a:solidFill>
                  <a:srgbClr val="000000"/>
                </a:solidFill>
                <a:effectLst/>
                <a:latin typeface="Calibri Light" panose="020F0302020204030204" pitchFamily="34" charset="0"/>
              </a:rPr>
              <a:t>​</a:t>
            </a:r>
            <a:endParaRPr lang="en-US" sz="4000" b="0" i="0" dirty="0">
              <a:solidFill>
                <a:srgbClr val="000000"/>
              </a:solidFill>
              <a:effectLst/>
              <a:latin typeface="Segoe UI" panose="020B0502040204020203" pitchFamily="34" charset="0"/>
            </a:endParaRPr>
          </a:p>
          <a:p>
            <a:pPr algn="ctr"/>
            <a:endParaRPr lang="sv-SE" sz="2400" dirty="0"/>
          </a:p>
        </p:txBody>
      </p:sp>
    </p:spTree>
    <p:extLst>
      <p:ext uri="{BB962C8B-B14F-4D97-AF65-F5344CB8AC3E}">
        <p14:creationId xmlns:p14="http://schemas.microsoft.com/office/powerpoint/2010/main" val="20406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52BD8EA1-2F75-43AB-A1F0-FCED6F61BF65}"/>
              </a:ext>
            </a:extLst>
          </p:cNvPr>
          <p:cNvSpPr/>
          <p:nvPr/>
        </p:nvSpPr>
        <p:spPr>
          <a:xfrm>
            <a:off x="370704" y="0"/>
            <a:ext cx="11821296" cy="6858000"/>
          </a:xfrm>
          <a:prstGeom prst="rect">
            <a:avLst/>
          </a:prstGeom>
          <a:solidFill>
            <a:srgbClr val="042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sv-SE" sz="2400"/>
          </a:p>
        </p:txBody>
      </p:sp>
      <p:grpSp>
        <p:nvGrpSpPr>
          <p:cNvPr id="11" name="Grupp 10">
            <a:extLst>
              <a:ext uri="{FF2B5EF4-FFF2-40B4-BE49-F238E27FC236}">
                <a16:creationId xmlns:a16="http://schemas.microsoft.com/office/drawing/2014/main" id="{43A1E63E-8A92-441D-BB43-8C954E67B355}"/>
              </a:ext>
            </a:extLst>
          </p:cNvPr>
          <p:cNvGrpSpPr/>
          <p:nvPr/>
        </p:nvGrpSpPr>
        <p:grpSpPr>
          <a:xfrm>
            <a:off x="370704" y="1366468"/>
            <a:ext cx="11379029" cy="4125063"/>
            <a:chOff x="459547" y="1024851"/>
            <a:chExt cx="8534272" cy="3093797"/>
          </a:xfrm>
        </p:grpSpPr>
        <p:grpSp>
          <p:nvGrpSpPr>
            <p:cNvPr id="6" name="Grupp 5">
              <a:extLst>
                <a:ext uri="{FF2B5EF4-FFF2-40B4-BE49-F238E27FC236}">
                  <a16:creationId xmlns:a16="http://schemas.microsoft.com/office/drawing/2014/main" id="{0525E0FF-08F3-4956-98F2-835A51C319E4}"/>
                </a:ext>
              </a:extLst>
            </p:cNvPr>
            <p:cNvGrpSpPr/>
            <p:nvPr/>
          </p:nvGrpSpPr>
          <p:grpSpPr>
            <a:xfrm>
              <a:off x="459547" y="1024851"/>
              <a:ext cx="4481440" cy="3093797"/>
              <a:chOff x="-558208" y="970697"/>
              <a:chExt cx="4481440" cy="3093797"/>
            </a:xfrm>
          </p:grpSpPr>
          <p:sp>
            <p:nvSpPr>
              <p:cNvPr id="5" name="Pil: femhörning 4">
                <a:extLst>
                  <a:ext uri="{FF2B5EF4-FFF2-40B4-BE49-F238E27FC236}">
                    <a16:creationId xmlns:a16="http://schemas.microsoft.com/office/drawing/2014/main" id="{BB770334-F902-40C4-92D6-E4DE9A3E8A13}"/>
                  </a:ext>
                </a:extLst>
              </p:cNvPr>
              <p:cNvSpPr/>
              <p:nvPr/>
            </p:nvSpPr>
            <p:spPr>
              <a:xfrm rot="10800000">
                <a:off x="332509" y="970697"/>
                <a:ext cx="3012452" cy="644235"/>
              </a:xfrm>
              <a:prstGeom prst="homePlat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sv-SE" sz="2400"/>
              </a:p>
            </p:txBody>
          </p:sp>
          <p:sp>
            <p:nvSpPr>
              <p:cNvPr id="14" name="Pil: femhörning 13">
                <a:extLst>
                  <a:ext uri="{FF2B5EF4-FFF2-40B4-BE49-F238E27FC236}">
                    <a16:creationId xmlns:a16="http://schemas.microsoft.com/office/drawing/2014/main" id="{D9F698DB-9006-434B-BFCD-29F9E3E502C6}"/>
                  </a:ext>
                </a:extLst>
              </p:cNvPr>
              <p:cNvSpPr/>
              <p:nvPr/>
            </p:nvSpPr>
            <p:spPr>
              <a:xfrm rot="10800000">
                <a:off x="346137" y="1786232"/>
                <a:ext cx="2985191" cy="644237"/>
              </a:xfrm>
              <a:prstGeom prst="homePlat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sv-SE" sz="2400"/>
              </a:p>
            </p:txBody>
          </p:sp>
          <p:sp>
            <p:nvSpPr>
              <p:cNvPr id="16" name="Pil: femhörning 15">
                <a:extLst>
                  <a:ext uri="{FF2B5EF4-FFF2-40B4-BE49-F238E27FC236}">
                    <a16:creationId xmlns:a16="http://schemas.microsoft.com/office/drawing/2014/main" id="{1D381D2A-2AFA-41AA-B36A-235331271792}"/>
                  </a:ext>
                </a:extLst>
              </p:cNvPr>
              <p:cNvSpPr/>
              <p:nvPr/>
            </p:nvSpPr>
            <p:spPr>
              <a:xfrm rot="10800000">
                <a:off x="318876" y="2612712"/>
                <a:ext cx="3012452" cy="644235"/>
              </a:xfrm>
              <a:prstGeom prst="homePlat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sv-SE" sz="2400"/>
              </a:p>
            </p:txBody>
          </p:sp>
          <p:sp>
            <p:nvSpPr>
              <p:cNvPr id="17" name="Pil: femhörning 16">
                <a:extLst>
                  <a:ext uri="{FF2B5EF4-FFF2-40B4-BE49-F238E27FC236}">
                    <a16:creationId xmlns:a16="http://schemas.microsoft.com/office/drawing/2014/main" id="{E812AE5B-2855-46B5-8913-AA5485028F11}"/>
                  </a:ext>
                </a:extLst>
              </p:cNvPr>
              <p:cNvSpPr/>
              <p:nvPr/>
            </p:nvSpPr>
            <p:spPr>
              <a:xfrm rot="10800000">
                <a:off x="318876" y="3420259"/>
                <a:ext cx="3012452" cy="644235"/>
              </a:xfrm>
              <a:prstGeom prst="homePlat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sv-SE" sz="2400"/>
              </a:p>
            </p:txBody>
          </p:sp>
          <p:graphicFrame>
            <p:nvGraphicFramePr>
              <p:cNvPr id="4" name="Diagram 3">
                <a:extLst>
                  <a:ext uri="{FF2B5EF4-FFF2-40B4-BE49-F238E27FC236}">
                    <a16:creationId xmlns:a16="http://schemas.microsoft.com/office/drawing/2014/main" id="{BDC1186C-821F-4E3E-A434-5D6D4BF17E69}"/>
                  </a:ext>
                </a:extLst>
              </p:cNvPr>
              <p:cNvGraphicFramePr/>
              <p:nvPr/>
            </p:nvGraphicFramePr>
            <p:xfrm>
              <a:off x="-558208" y="971485"/>
              <a:ext cx="4481440" cy="3093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18" name="Grupp 17">
              <a:extLst>
                <a:ext uri="{FF2B5EF4-FFF2-40B4-BE49-F238E27FC236}">
                  <a16:creationId xmlns:a16="http://schemas.microsoft.com/office/drawing/2014/main" id="{92C63D97-8F03-4DA9-96E0-1380D9558262}"/>
                </a:ext>
              </a:extLst>
            </p:cNvPr>
            <p:cNvGrpSpPr/>
            <p:nvPr/>
          </p:nvGrpSpPr>
          <p:grpSpPr>
            <a:xfrm>
              <a:off x="4512379" y="1024851"/>
              <a:ext cx="4481440" cy="3093797"/>
              <a:chOff x="-558208" y="970697"/>
              <a:chExt cx="4481440" cy="3093797"/>
            </a:xfrm>
          </p:grpSpPr>
          <p:sp>
            <p:nvSpPr>
              <p:cNvPr id="19" name="Pil: femhörning 18">
                <a:extLst>
                  <a:ext uri="{FF2B5EF4-FFF2-40B4-BE49-F238E27FC236}">
                    <a16:creationId xmlns:a16="http://schemas.microsoft.com/office/drawing/2014/main" id="{4098A0D3-D90A-42E2-9453-9664CA287700}"/>
                  </a:ext>
                </a:extLst>
              </p:cNvPr>
              <p:cNvSpPr/>
              <p:nvPr/>
            </p:nvSpPr>
            <p:spPr>
              <a:xfrm rot="10800000">
                <a:off x="332509" y="970697"/>
                <a:ext cx="3012452" cy="644235"/>
              </a:xfrm>
              <a:prstGeom prst="homePlat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sv-SE" sz="2400"/>
              </a:p>
            </p:txBody>
          </p:sp>
          <p:sp>
            <p:nvSpPr>
              <p:cNvPr id="20" name="Pil: femhörning 19">
                <a:extLst>
                  <a:ext uri="{FF2B5EF4-FFF2-40B4-BE49-F238E27FC236}">
                    <a16:creationId xmlns:a16="http://schemas.microsoft.com/office/drawing/2014/main" id="{2A745A20-A1E1-430C-B1C3-D9B80D2A4DD3}"/>
                  </a:ext>
                </a:extLst>
              </p:cNvPr>
              <p:cNvSpPr/>
              <p:nvPr/>
            </p:nvSpPr>
            <p:spPr>
              <a:xfrm rot="10800000">
                <a:off x="346137" y="1786232"/>
                <a:ext cx="2985191" cy="644237"/>
              </a:xfrm>
              <a:prstGeom prst="homePlat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sv-SE" sz="2400"/>
              </a:p>
            </p:txBody>
          </p:sp>
          <p:sp>
            <p:nvSpPr>
              <p:cNvPr id="21" name="Pil: femhörning 20">
                <a:extLst>
                  <a:ext uri="{FF2B5EF4-FFF2-40B4-BE49-F238E27FC236}">
                    <a16:creationId xmlns:a16="http://schemas.microsoft.com/office/drawing/2014/main" id="{6C249844-7A98-4C35-9E4A-3045E5B7EFD6}"/>
                  </a:ext>
                </a:extLst>
              </p:cNvPr>
              <p:cNvSpPr/>
              <p:nvPr/>
            </p:nvSpPr>
            <p:spPr>
              <a:xfrm rot="10800000">
                <a:off x="318876" y="2612712"/>
                <a:ext cx="3012452" cy="644235"/>
              </a:xfrm>
              <a:prstGeom prst="homePlat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sv-SE" sz="2400"/>
              </a:p>
            </p:txBody>
          </p:sp>
          <p:sp>
            <p:nvSpPr>
              <p:cNvPr id="22" name="Pil: femhörning 21">
                <a:extLst>
                  <a:ext uri="{FF2B5EF4-FFF2-40B4-BE49-F238E27FC236}">
                    <a16:creationId xmlns:a16="http://schemas.microsoft.com/office/drawing/2014/main" id="{F04E4E11-84DC-4C20-A31D-ACC2780C21C1}"/>
                  </a:ext>
                </a:extLst>
              </p:cNvPr>
              <p:cNvSpPr/>
              <p:nvPr/>
            </p:nvSpPr>
            <p:spPr>
              <a:xfrm rot="10800000">
                <a:off x="318876" y="3420259"/>
                <a:ext cx="3012452" cy="644235"/>
              </a:xfrm>
              <a:prstGeom prst="homePlat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sv-SE" sz="2400"/>
              </a:p>
            </p:txBody>
          </p:sp>
          <p:graphicFrame>
            <p:nvGraphicFramePr>
              <p:cNvPr id="23" name="Diagram 22">
                <a:extLst>
                  <a:ext uri="{FF2B5EF4-FFF2-40B4-BE49-F238E27FC236}">
                    <a16:creationId xmlns:a16="http://schemas.microsoft.com/office/drawing/2014/main" id="{2B1A9A11-C1CC-4E87-BA1F-52521077BE94}"/>
                  </a:ext>
                </a:extLst>
              </p:cNvPr>
              <p:cNvGraphicFramePr/>
              <p:nvPr>
                <p:extLst>
                  <p:ext uri="{D42A27DB-BD31-4B8C-83A1-F6EECF244321}">
                    <p14:modId xmlns:p14="http://schemas.microsoft.com/office/powerpoint/2010/main" val="1606667590"/>
                  </p:ext>
                </p:extLst>
              </p:nvPr>
            </p:nvGraphicFramePr>
            <p:xfrm>
              <a:off x="-558208" y="971485"/>
              <a:ext cx="4481440" cy="30930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sp>
        <p:nvSpPr>
          <p:cNvPr id="24" name="textruta 23">
            <a:extLst>
              <a:ext uri="{FF2B5EF4-FFF2-40B4-BE49-F238E27FC236}">
                <a16:creationId xmlns:a16="http://schemas.microsoft.com/office/drawing/2014/main" id="{61A96636-B59C-4B2C-8632-C293815FD8E9}"/>
              </a:ext>
            </a:extLst>
          </p:cNvPr>
          <p:cNvSpPr txBox="1"/>
          <p:nvPr/>
        </p:nvSpPr>
        <p:spPr>
          <a:xfrm>
            <a:off x="441244" y="108692"/>
            <a:ext cx="12146416" cy="564322"/>
          </a:xfrm>
          <a:prstGeom prst="rect">
            <a:avLst/>
          </a:prstGeom>
          <a:noFill/>
        </p:spPr>
        <p:txBody>
          <a:bodyPr wrap="square" rtlCol="0">
            <a:spAutoFit/>
          </a:bodyP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spcAft>
                <a:spcPts val="800"/>
              </a:spcAft>
            </a:pPr>
            <a:r>
              <a:rPr lang="sv-SE" sz="3067" b="1" dirty="0">
                <a:solidFill>
                  <a:schemeClr val="bg1"/>
                </a:solidFill>
              </a:rPr>
              <a:t>Uppdrag på Förebyggarcentrum </a:t>
            </a:r>
          </a:p>
        </p:txBody>
      </p:sp>
    </p:spTree>
    <p:extLst>
      <p:ext uri="{BB962C8B-B14F-4D97-AF65-F5344CB8AC3E}">
        <p14:creationId xmlns:p14="http://schemas.microsoft.com/office/powerpoint/2010/main" val="288610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E4F94220-720C-48D1-9DD4-ADA247AF44F6}"/>
              </a:ext>
            </a:extLst>
          </p:cNvPr>
          <p:cNvPicPr>
            <a:picLocks noChangeAspect="1"/>
          </p:cNvPicPr>
          <p:nvPr/>
        </p:nvPicPr>
        <p:blipFill rotWithShape="1">
          <a:blip r:embed="rId3">
            <a:extLst>
              <a:ext uri="{28A0092B-C50C-407E-A947-70E740481C1C}">
                <a14:useLocalDpi xmlns:a14="http://schemas.microsoft.com/office/drawing/2010/main" val="0"/>
              </a:ext>
            </a:extLst>
          </a:blip>
          <a:srcRect t="10797" b="7115"/>
          <a:stretch/>
        </p:blipFill>
        <p:spPr>
          <a:xfrm>
            <a:off x="371316" y="0"/>
            <a:ext cx="11817349" cy="6858000"/>
          </a:xfrm>
          <a:prstGeom prst="rect">
            <a:avLst/>
          </a:prstGeom>
        </p:spPr>
      </p:pic>
      <p:sp>
        <p:nvSpPr>
          <p:cNvPr id="14" name="Rektangel 13">
            <a:extLst>
              <a:ext uri="{FF2B5EF4-FFF2-40B4-BE49-F238E27FC236}">
                <a16:creationId xmlns:a16="http://schemas.microsoft.com/office/drawing/2014/main" id="{A3D16986-A5F3-4A8D-B8E1-3688E97E5BCE}"/>
              </a:ext>
            </a:extLst>
          </p:cNvPr>
          <p:cNvSpPr/>
          <p:nvPr/>
        </p:nvSpPr>
        <p:spPr>
          <a:xfrm>
            <a:off x="187324" y="-1"/>
            <a:ext cx="11817351" cy="6858001"/>
          </a:xfrm>
          <a:prstGeom prst="rect">
            <a:avLst/>
          </a:prstGeom>
          <a:solidFill>
            <a:srgbClr val="042E5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sv-SE" sz="3200" dirty="0">
                <a:solidFill>
                  <a:schemeClr val="bg1"/>
                </a:solidFill>
              </a:rPr>
              <a:t>Leda och samordna stadens frivilliga, operativa förebyggande arbete i stadens olika geografiska delar och därvid samverka med civilsamhälle och andra relevanta aktörer….</a:t>
            </a:r>
          </a:p>
          <a:p>
            <a:endParaRPr lang="sv-SE" sz="3200" dirty="0">
              <a:solidFill>
                <a:schemeClr val="bg1"/>
              </a:solidFill>
            </a:endParaRPr>
          </a:p>
          <a:p>
            <a:r>
              <a:rPr lang="sv-SE" sz="3200" dirty="0">
                <a:solidFill>
                  <a:schemeClr val="bg1"/>
                </a:solidFill>
              </a:rPr>
              <a:t>…. med befintliga resurser</a:t>
            </a:r>
          </a:p>
          <a:p>
            <a:endParaRPr lang="sv-SE" sz="2400" dirty="0">
              <a:solidFill>
                <a:schemeClr val="bg1"/>
              </a:solidFill>
            </a:endParaRPr>
          </a:p>
        </p:txBody>
      </p:sp>
      <p:sp>
        <p:nvSpPr>
          <p:cNvPr id="8" name="textruta 7">
            <a:extLst>
              <a:ext uri="{FF2B5EF4-FFF2-40B4-BE49-F238E27FC236}">
                <a16:creationId xmlns:a16="http://schemas.microsoft.com/office/drawing/2014/main" id="{C0ADE089-23BD-4514-84A8-32469913DF6A}"/>
              </a:ext>
            </a:extLst>
          </p:cNvPr>
          <p:cNvSpPr txBox="1"/>
          <p:nvPr/>
        </p:nvSpPr>
        <p:spPr>
          <a:xfrm>
            <a:off x="682169" y="159166"/>
            <a:ext cx="10015058"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spcAft>
                <a:spcPts val="800"/>
              </a:spcAft>
            </a:pPr>
            <a:r>
              <a:rPr lang="sv-SE" sz="3200" b="1" dirty="0">
                <a:solidFill>
                  <a:schemeClr val="bg1"/>
                </a:solidFill>
              </a:rPr>
              <a:t>Uppdraget – Kultur, idrott och fritidsförvaltningen ska..</a:t>
            </a:r>
            <a:endParaRPr lang="sv-SE" sz="2400" dirty="0">
              <a:solidFill>
                <a:schemeClr val="bg1"/>
              </a:solidFill>
            </a:endParaRPr>
          </a:p>
        </p:txBody>
      </p:sp>
    </p:spTree>
    <p:extLst>
      <p:ext uri="{BB962C8B-B14F-4D97-AF65-F5344CB8AC3E}">
        <p14:creationId xmlns:p14="http://schemas.microsoft.com/office/powerpoint/2010/main" val="196305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Presentation widescre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widescreen.potm" id="{7C4A679C-4D03-44C3-B931-2D7AB426BE30}" vid="{A805C743-3115-442D-B096-F0995A4312F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widescreen.potm" id="{77528129-9C58-4680-9D13-3B0173EB1D31}" vid="{6B20EDAF-1537-4637-A7E3-08DB208DADD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4229</TotalTime>
  <Words>1955</Words>
  <Application>Microsoft Office PowerPoint</Application>
  <PresentationFormat>Bredbild</PresentationFormat>
  <Paragraphs>220</Paragraphs>
  <Slides>22</Slides>
  <Notes>21</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22</vt:i4>
      </vt:variant>
    </vt:vector>
  </HeadingPairs>
  <TitlesOfParts>
    <vt:vector size="29" baseType="lpstr">
      <vt:lpstr>Arial</vt:lpstr>
      <vt:lpstr>Calibri</vt:lpstr>
      <vt:lpstr>Calibri Light</vt:lpstr>
      <vt:lpstr>Segoe UI</vt:lpstr>
      <vt:lpstr>Wingdings</vt:lpstr>
      <vt:lpstr>2_Presentation widescreen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Kompensatorisk nivå röd</vt:lpstr>
      <vt:lpstr>Mobilisera de goda krafterna</vt:lpstr>
      <vt:lpstr>Tillhörighet är nyckeln</vt:lpstr>
      <vt:lpstr>Dialog och diskussion</vt:lpstr>
      <vt:lpstr>Närområdet</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Sällberg, Karin</dc:creator>
  <cp:lastModifiedBy>Sällberg, Karin</cp:lastModifiedBy>
  <cp:revision>61</cp:revision>
  <dcterms:created xsi:type="dcterms:W3CDTF">2020-10-15T19:17:11Z</dcterms:created>
  <dcterms:modified xsi:type="dcterms:W3CDTF">2021-11-25T19:45:57Z</dcterms:modified>
</cp:coreProperties>
</file>